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5"/>
  </p:notesMasterIdLst>
  <p:sldIdLst>
    <p:sldId id="516" r:id="rId2"/>
    <p:sldId id="426" r:id="rId3"/>
    <p:sldId id="515" r:id="rId4"/>
    <p:sldId id="343" r:id="rId5"/>
    <p:sldId id="469" r:id="rId6"/>
    <p:sldId id="435" r:id="rId7"/>
    <p:sldId id="513" r:id="rId8"/>
    <p:sldId id="364" r:id="rId9"/>
    <p:sldId id="410" r:id="rId10"/>
    <p:sldId id="403" r:id="rId11"/>
    <p:sldId id="456" r:id="rId12"/>
    <p:sldId id="457" r:id="rId13"/>
    <p:sldId id="397" r:id="rId14"/>
    <p:sldId id="465" r:id="rId15"/>
    <p:sldId id="466" r:id="rId16"/>
    <p:sldId id="467" r:id="rId17"/>
    <p:sldId id="462" r:id="rId18"/>
    <p:sldId id="463" r:id="rId19"/>
    <p:sldId id="514" r:id="rId20"/>
    <p:sldId id="443" r:id="rId21"/>
    <p:sldId id="464" r:id="rId22"/>
    <p:sldId id="446" r:id="rId23"/>
    <p:sldId id="429" r:id="rId2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e Coughlan" initials="SMC" lastIdx="8" clrIdx="0">
    <p:extLst>
      <p:ext uri="{19B8F6BF-5375-455C-9EA6-DF929625EA0E}">
        <p15:presenceInfo xmlns:p15="http://schemas.microsoft.com/office/powerpoint/2012/main" userId="Shane Coughlan" providerId="None"/>
      </p:ext>
    </p:extLst>
  </p:cmAuthor>
  <p:cmAuthor id="2" name="Guest User" initials="GU"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7"/>
    <p:restoredTop sz="75850" autoAdjust="0"/>
  </p:normalViewPr>
  <p:slideViewPr>
    <p:cSldViewPr snapToGrid="0">
      <p:cViewPr varScale="1">
        <p:scale>
          <a:sx n="95" d="100"/>
          <a:sy n="95" d="100"/>
        </p:scale>
        <p:origin x="1560"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Le projet OpenChain est ici pour contribuer à l'amélioration des processus de conformité et pour instaurer la confiance dans la chaîne d'approvisionnement.</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13118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Nous offrons une large gamme de matériaux de référence et de traductions pour guider vers la conformité.</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8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Les éléments de référence clés sont offerts directement sur notre site web.</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408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Un grand nombre d'autres informations peuvent être trouvées sur nos dépôts GitHub.</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55281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Nous avons une couverture géographique substantielle et croissante pour le programme de partenariat. Elle couvre désormais un nombre important de sites géographiques stratégiques, notamment les États-Unis, la Chine, la Corée du Sud, l'Inde, le Japon, le Royaume-Uni, l'Allemagne, l'Italie, l'Espagne, la Suède et l'Irlande.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409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Nous avons une couverture géographique substantielle et croissante pour le programme de partenariat. Elle couvre désormais un nombre important de sites géographiques stratégiques, notamment les États-Unis, la Chine, la Corée du Sud, l'Inde, le Japon, le Royaume-Uni, l'Allemagne, l'Italie, l'Espagne, la Suède et l'Irlande.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197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Nous avons une couverture géographique substantielle et croissante pour le programme de partenariat. Elle couvre désormais un nombre important de sites géographiques stratégiques, notamment les États-Unis, la Chine, la Corée du Sud, l'Inde, le Japon, le Royaume-Uni, l'Allemagne, l'Italie, l'Espagne, la Suède et l'Irlande.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153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Nous avons une couverture géographique substantielle et croissante pour le programme de partenariat. Elle couvre désormais un nombre important de sites géographiques stratégiques, notamment les États-Unis, la Chine, la Corée du Sud, l'Inde, le Japon, le Royaume-Uni, l'Allemagne, l'Italie, l'Espagne, la Suède et l'Irlande.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683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TUV Sud et PwC proposent tous deux une certification par tierce partie au niveau mondial.</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839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Lorsqu'il s'agit de répondre aux exigences de la norme industrielle OpenChain en matière de conformité open source, nous favorisons une série d'options pour nos diverses parties prenantes, de l'auto-certification aux évaluations indépendantes de conformité, en passant par la certification par tierce partie.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097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La </a:t>
            </a:r>
            <a:r>
              <a:rPr lang="en-US" sz="1200" b="0" i="0" u="none" strike="noStrike" cap="none" dirty="0" err="1">
                <a:solidFill>
                  <a:schemeClr val="dk1"/>
                </a:solidFill>
                <a:latin typeface="Calibri"/>
                <a:ea typeface="Calibri"/>
                <a:cs typeface="Calibri"/>
                <a:sym typeface="Calibri"/>
              </a:rPr>
              <a:t>conformité</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est</a:t>
            </a:r>
            <a:r>
              <a:rPr lang="en-US" sz="1200" b="0" i="0" u="none" strike="noStrike" cap="none" dirty="0">
                <a:solidFill>
                  <a:schemeClr val="dk1"/>
                </a:solidFill>
                <a:latin typeface="Calibri"/>
                <a:ea typeface="Calibri"/>
                <a:cs typeface="Calibri"/>
                <a:sym typeface="Calibri"/>
              </a:rPr>
              <a:t> au </a:t>
            </a:r>
            <a:r>
              <a:rPr lang="en-US" sz="1200" b="0" i="0" u="none" strike="noStrike" cap="none" dirty="0" err="1">
                <a:solidFill>
                  <a:schemeClr val="dk1"/>
                </a:solidFill>
                <a:latin typeface="Calibri"/>
                <a:ea typeface="Calibri"/>
                <a:cs typeface="Calibri"/>
                <a:sym typeface="Calibri"/>
              </a:rPr>
              <a:t>cœur</a:t>
            </a:r>
            <a:r>
              <a:rPr lang="en-US" sz="1200" b="0" i="0" u="none" strike="noStrike" cap="none" dirty="0">
                <a:solidFill>
                  <a:schemeClr val="dk1"/>
                </a:solidFill>
                <a:latin typeface="Calibri"/>
                <a:ea typeface="Calibri"/>
                <a:cs typeface="Calibri"/>
                <a:sym typeface="Calibri"/>
              </a:rPr>
              <a:t> d'un engagement </a:t>
            </a:r>
            <a:r>
              <a:rPr lang="en-US" sz="1200" b="0" i="0" u="none" strike="noStrike" cap="none" dirty="0" err="1">
                <a:solidFill>
                  <a:schemeClr val="dk1"/>
                </a:solidFill>
                <a:latin typeface="Calibri"/>
                <a:ea typeface="Calibri"/>
                <a:cs typeface="Calibri"/>
                <a:sym typeface="Calibri"/>
              </a:rPr>
              <a:t>stratégique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efficace</a:t>
            </a:r>
            <a:r>
              <a:rPr lang="en-US" sz="1200" b="0" i="0" u="none" strike="noStrike" cap="none" dirty="0">
                <a:solidFill>
                  <a:schemeClr val="dk1"/>
                </a:solidFill>
                <a:latin typeface="Calibri"/>
                <a:ea typeface="Calibri"/>
                <a:cs typeface="Calibri"/>
                <a:sym typeface="Calibri"/>
              </a:rPr>
              <a:t> avec les technologies open source. Il </a:t>
            </a:r>
            <a:r>
              <a:rPr lang="en-US" sz="1200" b="0" i="0" u="none" strike="noStrike" cap="none" dirty="0" err="1">
                <a:solidFill>
                  <a:schemeClr val="dk1"/>
                </a:solidFill>
                <a:latin typeface="Calibri"/>
                <a:ea typeface="Calibri"/>
                <a:cs typeface="Calibri"/>
                <a:sym typeface="Calibri"/>
              </a:rPr>
              <a:t>est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très</a:t>
            </a:r>
            <a:r>
              <a:rPr lang="en-US" sz="1200" b="0" i="0" u="none" strike="noStrike" cap="none" dirty="0">
                <a:solidFill>
                  <a:schemeClr val="dk1"/>
                </a:solidFill>
                <a:latin typeface="Calibri"/>
                <a:ea typeface="Calibri"/>
                <a:cs typeface="Calibri"/>
                <a:sym typeface="Calibri"/>
              </a:rPr>
              <a:t> important que nous </a:t>
            </a:r>
            <a:r>
              <a:rPr lang="en-US" sz="1200" b="0" i="0" u="none" strike="noStrike" cap="none" dirty="0" err="1">
                <a:solidFill>
                  <a:schemeClr val="dk1"/>
                </a:solidFill>
                <a:latin typeface="Calibri"/>
                <a:ea typeface="Calibri"/>
                <a:cs typeface="Calibri"/>
                <a:sym typeface="Calibri"/>
              </a:rPr>
              <a:t>puissions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contextualiser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ceci</a:t>
            </a:r>
            <a:r>
              <a:rPr lang="en-US" sz="1200" b="0" i="0" u="none" strike="noStrike" cap="none" dirty="0">
                <a:solidFill>
                  <a:schemeClr val="dk1"/>
                </a:solidFill>
                <a:latin typeface="Calibri"/>
                <a:ea typeface="Calibri"/>
                <a:cs typeface="Calibri"/>
                <a:sym typeface="Calibri"/>
              </a:rPr>
              <a:t> avec </a:t>
            </a:r>
            <a:r>
              <a:rPr lang="en-US" sz="1200" b="0" i="0" u="none" strike="noStrike" cap="none" dirty="0" err="1">
                <a:solidFill>
                  <a:schemeClr val="dk1"/>
                </a:solidFill>
                <a:latin typeface="Calibri"/>
                <a:ea typeface="Calibri"/>
                <a:cs typeface="Calibri"/>
                <a:sym typeface="Calibri"/>
              </a:rPr>
              <a:t>efficacité</a:t>
            </a:r>
            <a:r>
              <a:rPr lang="en-US" sz="1200" b="0" i="0" u="none" strike="noStrike" cap="none" dirty="0">
                <a:solidFill>
                  <a:schemeClr val="dk1"/>
                </a:solidFill>
                <a:latin typeface="Calibri"/>
                <a:ea typeface="Calibri"/>
                <a:cs typeface="Calibri"/>
                <a:sym typeface="Calibri"/>
              </a:rPr>
              <a:t> pour </a:t>
            </a:r>
            <a:r>
              <a:rPr lang="en-US" sz="1200" b="0" i="0" u="none" strike="noStrike" cap="none" dirty="0" err="1">
                <a:solidFill>
                  <a:schemeClr val="dk1"/>
                </a:solidFill>
                <a:latin typeface="Calibri"/>
                <a:ea typeface="Calibri"/>
                <a:cs typeface="Calibri"/>
                <a:sym typeface="Calibri"/>
              </a:rPr>
              <a:t>nos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chaînes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d'approvisionnement</a:t>
            </a:r>
            <a:r>
              <a:rPr lang="en-US" sz="1200" b="0" i="0" u="none" strike="noStrike" cap="none" dirty="0">
                <a:solidFill>
                  <a:schemeClr val="dk1"/>
                </a:solidFill>
                <a:latin typeface="Calibri"/>
                <a:ea typeface="Calibri"/>
                <a:cs typeface="Calibri"/>
                <a:sym typeface="Calibri"/>
              </a:rPr>
              <a:t>. Il </a:t>
            </a:r>
            <a:r>
              <a:rPr lang="en-US" sz="1200" b="0" i="0" u="none" strike="noStrike" cap="none" dirty="0" err="1">
                <a:solidFill>
                  <a:schemeClr val="dk1"/>
                </a:solidFill>
                <a:latin typeface="Calibri"/>
                <a:ea typeface="Calibri"/>
                <a:cs typeface="Calibri"/>
                <a:sym typeface="Calibri"/>
              </a:rPr>
              <a:t>existe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diverses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normes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industrielles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préexistantes</a:t>
            </a:r>
            <a:r>
              <a:rPr lang="en-US" sz="1200" b="0" i="0" u="none" strike="noStrike" cap="none" dirty="0">
                <a:solidFill>
                  <a:schemeClr val="dk1"/>
                </a:solidFill>
                <a:latin typeface="Calibri"/>
                <a:ea typeface="Calibri"/>
                <a:cs typeface="Calibri"/>
                <a:sym typeface="Calibri"/>
              </a:rPr>
              <a:t> pour aider </a:t>
            </a:r>
            <a:r>
              <a:rPr lang="en-US" sz="1200" b="0" i="0" u="none" strike="noStrike" cap="none" dirty="0" err="1">
                <a:solidFill>
                  <a:schemeClr val="dk1"/>
                </a:solidFill>
                <a:latin typeface="Calibri"/>
                <a:ea typeface="Calibri"/>
                <a:cs typeface="Calibri"/>
                <a:sym typeface="Calibri"/>
              </a:rPr>
              <a:t>à</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contextualiser</a:t>
            </a:r>
            <a:r>
              <a:rPr lang="en-US" sz="1200" b="0" i="0" u="none" strike="noStrike" cap="none" dirty="0">
                <a:solidFill>
                  <a:schemeClr val="dk1"/>
                </a:solidFill>
                <a:latin typeface="Calibri"/>
                <a:ea typeface="Calibri"/>
                <a:cs typeface="Calibri"/>
                <a:sym typeface="Calibri"/>
              </a:rPr>
              <a:t> les solutions dans </a:t>
            </a:r>
            <a:r>
              <a:rPr lang="en-US" sz="1200" b="0" i="0" u="none" strike="noStrike" cap="none" dirty="0" err="1">
                <a:solidFill>
                  <a:schemeClr val="dk1"/>
                </a:solidFill>
                <a:latin typeface="Calibri"/>
                <a:ea typeface="Calibri"/>
                <a:cs typeface="Calibri"/>
                <a:sym typeface="Calibri"/>
              </a:rPr>
              <a:t>cet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espace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OpenChain</a:t>
            </a:r>
            <a:r>
              <a:rPr lang="en-US" sz="1200" b="0" i="0" u="none" strike="noStrike" cap="none" dirty="0">
                <a:solidFill>
                  <a:schemeClr val="dk1"/>
                </a:solidFill>
                <a:latin typeface="Calibri"/>
                <a:ea typeface="Calibri"/>
                <a:cs typeface="Calibri"/>
                <a:sym typeface="Calibri"/>
              </a:rPr>
              <a:t> et SPDX) et il </a:t>
            </a:r>
            <a:r>
              <a:rPr lang="en-US" sz="1200" b="0" i="0" u="none" strike="noStrike" cap="none" dirty="0" err="1">
                <a:solidFill>
                  <a:schemeClr val="dk1"/>
                </a:solidFill>
                <a:latin typeface="Calibri"/>
                <a:ea typeface="Calibri"/>
                <a:cs typeface="Calibri"/>
                <a:sym typeface="Calibri"/>
              </a:rPr>
              <a:t>existe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également</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nombreux</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outils</a:t>
            </a:r>
            <a:r>
              <a:rPr lang="en-US" sz="1200" b="0" i="0" u="none" strike="noStrike" cap="none" dirty="0">
                <a:solidFill>
                  <a:schemeClr val="dk1"/>
                </a:solidFill>
                <a:latin typeface="Calibri"/>
                <a:ea typeface="Calibri"/>
                <a:cs typeface="Calibri"/>
                <a:sym typeface="Calibri"/>
              </a:rPr>
              <a:t> pour </a:t>
            </a:r>
            <a:r>
              <a:rPr lang="en-US" sz="1200" b="0" i="0" u="none" strike="noStrike" cap="none" dirty="0" err="1">
                <a:solidFill>
                  <a:schemeClr val="dk1"/>
                </a:solidFill>
                <a:latin typeface="Calibri"/>
                <a:ea typeface="Calibri"/>
                <a:cs typeface="Calibri"/>
                <a:sym typeface="Calibri"/>
              </a:rPr>
              <a:t>soutenir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l'automatisation</a:t>
            </a:r>
            <a:r>
              <a:rPr lang="en-US" sz="1200" b="0" i="0" u="none" strike="noStrike" cap="none"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8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CA" sz="1200" b="0" i="0" u="none" strike="noStrike" cap="none" dirty="0">
                <a:solidFill>
                  <a:srgbClr val="00B4C2"/>
                </a:solidFill>
                <a:latin typeface="Calibri"/>
                <a:ea typeface="Calibri"/>
                <a:cs typeface="Calibri"/>
                <a:sym typeface="Calibri"/>
              </a:rPr>
              <a:t>Le plus important à savoir sur la façon dont OpenChain est géré est lié à qui le dirige. Le projet est géré par des entreprises utilisatrices pour des entreprises utilisatrices. Tout ce que nous faisons ici est au service de cela et du besoin partagé de solutions pratiques et réelles pour aborder la gestion du code </a:t>
            </a:r>
            <a:r>
              <a:rPr lang="en-CA" sz="1200" b="0" i="0" u="none" strike="noStrike" cap="none">
                <a:solidFill>
                  <a:srgbClr val="00B4C2"/>
                </a:solidFill>
                <a:latin typeface="Calibri"/>
                <a:ea typeface="Calibri"/>
                <a:cs typeface="Calibri"/>
                <a:sym typeface="Calibri"/>
              </a:rPr>
              <a:t>open source.</a:t>
            </a:r>
            <a:endParaRPr lang="en-CA"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0386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L'auto-certification est au cœur de la norme industrielle OpenChain. Les entreprises peuvent accéder à une série de questions en oui/non pour déterminer si elles ont mis en œuvre les exigences clés d'un programme de conformité open source de qualité. Ces questions peuvent être trouvées ici : </a:t>
            </a:r>
            <a:br>
              <a:rPr lang="en-US" dirty="0">
                <a:solidFill>
                  <a:schemeClr val="bg1">
                    <a:lumMod val="50000"/>
                  </a:schemeClr>
                </a:solidFill>
              </a:rPr>
            </a:br>
            <a:r>
              <a:rPr lang="en-US" dirty="0">
                <a:solidFill>
                  <a:schemeClr val="bg1">
                    <a:lumMod val="50000"/>
                  </a:schemeClr>
                </a:solidFill>
                <a:hlinkClick r:id="rId3"/>
              </a:rPr>
              <a:t>https://certification.openchainproject.org</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812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Une évaluation indépendante de la conformité fonctionne de la même manière que les évaluations de sécurité indépendantes de la norme ISO 26262. Une partie indépendante, telle qu'un cabinet juridique, un cabinet de consultants ou de comptables, examine le résultat d'une auto-évaluation OpenChain et indique si elle considère ce résultat comme complet.</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442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Une certification par tierce partie est un processus par lequel un organisme de certification guide une entreprise à travers un processus de conformité à la norme OpenChain. L'autorité de certification délivre ensuite un certificat officiel de conformité. Cette activité correspond précisément aux formes de certification par tierce partie observées dans les domaines de l'automobile, des infrastructures et autres domaines similaires.</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995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N'hésitez pas à nous contacter si vous avez des commentaires, questions ou idées de participation et d'amélioration.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err="1">
                <a:solidFill>
                  <a:schemeClr val="dk1"/>
                </a:solidFill>
                <a:latin typeface="Calibri"/>
                <a:ea typeface="Calibri"/>
                <a:cs typeface="Calibri"/>
                <a:sym typeface="Calibri"/>
              </a:rPr>
              <a:t>Ceci</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définit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une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vue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d'ensemble</a:t>
            </a:r>
            <a:r>
              <a:rPr lang="en-US" sz="1200" b="0" i="0" u="none" strike="noStrike" cap="none" dirty="0">
                <a:solidFill>
                  <a:schemeClr val="dk1"/>
                </a:solidFill>
                <a:latin typeface="Calibri"/>
                <a:ea typeface="Calibri"/>
                <a:cs typeface="Calibri"/>
                <a:sym typeface="Calibri"/>
              </a:rPr>
              <a:t> du </a:t>
            </a:r>
            <a:r>
              <a:rPr lang="en-US" sz="1200" b="0" i="0" u="none" strike="noStrike" cap="none" dirty="0" err="1">
                <a:solidFill>
                  <a:schemeClr val="dk1"/>
                </a:solidFill>
                <a:latin typeface="Calibri"/>
                <a:ea typeface="Calibri"/>
                <a:cs typeface="Calibri"/>
                <a:sym typeface="Calibri"/>
              </a:rPr>
              <a:t>projet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montrant</a:t>
            </a:r>
            <a:r>
              <a:rPr lang="en-US" sz="1200" b="0" i="0" u="none" strike="noStrike" cap="none" dirty="0">
                <a:solidFill>
                  <a:schemeClr val="dk1"/>
                </a:solidFill>
                <a:latin typeface="Calibri"/>
                <a:ea typeface="Calibri"/>
                <a:cs typeface="Calibri"/>
                <a:sym typeface="Calibri"/>
              </a:rPr>
              <a:t> les points </a:t>
            </a:r>
            <a:r>
              <a:rPr lang="en-US" sz="1200" b="0" i="0" u="none" strike="noStrike" cap="none" dirty="0" err="1">
                <a:solidFill>
                  <a:schemeClr val="dk1"/>
                </a:solidFill>
                <a:latin typeface="Calibri"/>
                <a:ea typeface="Calibri"/>
                <a:cs typeface="Calibri"/>
                <a:sym typeface="Calibri"/>
              </a:rPr>
              <a:t>d'inflexion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où</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une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entreprise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devrait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avoir</a:t>
            </a:r>
            <a:r>
              <a:rPr lang="en-US" sz="1200" b="0" i="0" u="none" strike="noStrike" cap="none" dirty="0">
                <a:solidFill>
                  <a:schemeClr val="dk1"/>
                </a:solidFill>
                <a:latin typeface="Calibri"/>
                <a:ea typeface="Calibri"/>
                <a:cs typeface="Calibri"/>
                <a:sym typeface="Calibri"/>
              </a:rPr>
              <a:t> des </a:t>
            </a:r>
            <a:r>
              <a:rPr lang="en-US" sz="1200" b="0" i="0" u="none" strike="noStrike" cap="none" dirty="0" err="1">
                <a:solidFill>
                  <a:schemeClr val="dk1"/>
                </a:solidFill>
                <a:latin typeface="Calibri"/>
                <a:ea typeface="Calibri"/>
                <a:cs typeface="Calibri"/>
                <a:sym typeface="Calibri"/>
              </a:rPr>
              <a:t>processus</a:t>
            </a:r>
            <a:r>
              <a:rPr lang="en-US" sz="1200" b="0" i="0" u="none" strike="noStrike" cap="none" dirty="0">
                <a:solidFill>
                  <a:schemeClr val="dk1"/>
                </a:solidFill>
                <a:latin typeface="Calibri"/>
                <a:ea typeface="Calibri"/>
                <a:cs typeface="Calibri"/>
                <a:sym typeface="Calibri"/>
              </a:rPr>
              <a:t>, des politiques </a:t>
            </a:r>
            <a:r>
              <a:rPr lang="en-US" sz="1200" b="0" i="0" u="none" strike="noStrike" cap="none" dirty="0" err="1">
                <a:solidFill>
                  <a:schemeClr val="dk1"/>
                </a:solidFill>
                <a:latin typeface="Calibri"/>
                <a:ea typeface="Calibri"/>
                <a:cs typeface="Calibri"/>
                <a:sym typeface="Calibri"/>
              </a:rPr>
              <a:t>ou</a:t>
            </a:r>
            <a:r>
              <a:rPr lang="en-US" sz="1200" b="0" i="0" u="none" strike="noStrike" cap="none" dirty="0">
                <a:solidFill>
                  <a:schemeClr val="dk1"/>
                </a:solidFill>
                <a:latin typeface="Calibri"/>
                <a:ea typeface="Calibri"/>
                <a:cs typeface="Calibri"/>
                <a:sym typeface="Calibri"/>
              </a:rPr>
              <a:t> des formations.</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758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Les entreprises qui répondent aux exigences de la norme OpenChain peuvent utiliser un badge pour identifier leur programme de conformité OpenChain ainsi que les produits qui sont passés par ce programme.</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Voici les entreprises qui sont actuellement </a:t>
            </a:r>
            <a:r>
              <a:rPr lang="en-US" sz="1200" b="0" i="0" u="none" strike="noStrike" cap="none" dirty="0" err="1">
                <a:solidFill>
                  <a:schemeClr val="dk1"/>
                </a:solidFill>
                <a:latin typeface="Calibri"/>
                <a:ea typeface="Calibri"/>
                <a:cs typeface="Calibri"/>
                <a:sym typeface="Calibri"/>
              </a:rPr>
              <a:t>membres</a:t>
            </a:r>
            <a:r>
              <a:rPr lang="en-US" sz="1200" b="0" i="0" u="none" strike="noStrike" cap="none" dirty="0">
                <a:solidFill>
                  <a:schemeClr val="dk1"/>
                </a:solidFill>
                <a:latin typeface="Calibri"/>
                <a:ea typeface="Calibri"/>
                <a:cs typeface="Calibri"/>
                <a:sym typeface="Calibri"/>
              </a:rPr>
              <a:t> Platine du projet OpenChain. </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647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Un certain nombre d'entreprises ont un </a:t>
            </a:r>
            <a:r>
              <a:rPr lang="en-US" sz="1200" b="0" i="0" u="none" strike="noStrike" cap="none" dirty="0" err="1">
                <a:solidFill>
                  <a:schemeClr val="dk1"/>
                </a:solidFill>
                <a:latin typeface="Calibri"/>
                <a:ea typeface="Calibri"/>
                <a:cs typeface="Calibri"/>
                <a:sym typeface="Calibri"/>
              </a:rPr>
              <a:t>programme</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conformité</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OpenChain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annoncé</a:t>
            </a:r>
            <a:r>
              <a:rPr lang="en-US" sz="1200" b="0" i="0" u="none" strike="noStrike" cap="none" dirty="0">
                <a:solidFill>
                  <a:schemeClr val="dk1"/>
                </a:solidFill>
                <a:latin typeface="Calibri"/>
                <a:ea typeface="Calibri"/>
                <a:cs typeface="Calibri"/>
                <a:sym typeface="Calibri"/>
              </a:rPr>
              <a:t> publiquement qui adhère aux exigences de la norme ISO 5230. Ces entreprises sont issues d'un large éventail d'industries et représentent un large éventail de tailles. Il en existe bien sûr beaucoup d'autres en cours de validation de conformité OpenChain ou bien sans programme annoncé publiquement.</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Il existe aussi un certain nombre d'entreprises avec un programme annoncé publiquement de conformité OpenChain de première génération. Bien que n'adhérant pas aux termes spécifiques de la norme ISO 5230, elles sont en excellente position en ce qui </a:t>
            </a:r>
            <a:r>
              <a:rPr lang="en-US" sz="1200" b="0" i="0" u="none" strike="noStrike" cap="none" dirty="0" err="1">
                <a:solidFill>
                  <a:schemeClr val="dk1"/>
                </a:solidFill>
                <a:latin typeface="Calibri"/>
                <a:ea typeface="Calibri"/>
                <a:cs typeface="Calibri"/>
                <a:sym typeface="Calibri"/>
              </a:rPr>
              <a:t>concerne</a:t>
            </a:r>
            <a:r>
              <a:rPr lang="en-US" sz="1200" b="0" i="0" u="none" strike="noStrike" cap="none" dirty="0">
                <a:solidFill>
                  <a:schemeClr val="dk1"/>
                </a:solidFill>
                <a:latin typeface="Calibri"/>
                <a:ea typeface="Calibri"/>
                <a:cs typeface="Calibri"/>
                <a:sym typeface="Calibri"/>
              </a:rPr>
              <a:t> son adoption.</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342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sz="1200" b="0" i="0" u="none" strike="noStrike" cap="none" dirty="0">
                <a:solidFill>
                  <a:srgbClr val="7F7F7F"/>
                </a:solidFill>
                <a:latin typeface="Calibri"/>
                <a:ea typeface="Calibri"/>
                <a:cs typeface="Calibri"/>
                <a:sym typeface="Calibri"/>
              </a:rPr>
              <a:t>OpenChain a des groupes de travail locaux et mondiaux variés qui soutiennent activement l'adoption à l'aide de matériel de référence et autres activités communautaires. </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389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Nous avons une application web gratuite d'auto-certification avec une interface réactive pour ordinateurs, tablettes et téléphones mobiles. Elle est conçue pour permettre à toute entreprise sur n'importe quel marché de réaliser en privé rapidement et facilement un « bilan de santé du programme de conformité » ou d'enregistrer sa conformité à la norme OpenChain.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37463719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certification.openchainproject.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200" y="3835965"/>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US" sz="4400" b="0" i="0" u="none" strike="noStrike" cap="none" dirty="0">
                <a:solidFill>
                  <a:srgbClr val="00B4C2"/>
                </a:solidFill>
                <a:latin typeface="Calibri"/>
                <a:ea typeface="Calibri"/>
                <a:cs typeface="Calibri"/>
                <a:sym typeface="Calibri"/>
              </a:rPr>
              <a:t>Comment </a:t>
            </a:r>
            <a:r>
              <a:rPr lang="en-US" sz="4400" dirty="0"/>
              <a:t>fonctionne OpenChain ISO 5230</a:t>
            </a:r>
            <a:endParaRPr sz="4400" b="0" i="0" u="none" strike="noStrike" cap="none" dirty="0">
              <a:solidFill>
                <a:srgbClr val="00B4C2"/>
              </a:solidFill>
              <a:latin typeface="Calibri"/>
              <a:ea typeface="Calibri"/>
              <a:cs typeface="Calibri"/>
              <a:sym typeface="Calibri"/>
            </a:endParaRPr>
          </a:p>
        </p:txBody>
      </p:sp>
      <p:pic>
        <p:nvPicPr>
          <p:cNvPr id="3" name="Picture 2" descr="A picture containing food  Description automatically generated">
            <a:extLst>
              <a:ext uri="{FF2B5EF4-FFF2-40B4-BE49-F238E27FC236}">
                <a16:creationId xmlns:a16="http://schemas.microsoft.com/office/drawing/2014/main" id="{3A2304D4-8340-EF4D-85F5-3799BC7BD9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3150" y="860507"/>
            <a:ext cx="4965700" cy="2760593"/>
          </a:xfrm>
          <a:prstGeom prst="rect">
            <a:avLst/>
          </a:prstGeom>
        </p:spPr>
      </p:pic>
    </p:spTree>
    <p:extLst>
      <p:ext uri="{BB962C8B-B14F-4D97-AF65-F5344CB8AC3E}">
        <p14:creationId xmlns:p14="http://schemas.microsoft.com/office/powerpoint/2010/main" val="389449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10</a:t>
            </a:fld>
            <a:endParaRPr sz="1200" b="0" i="0" u="none" strike="noStrike" cap="none">
              <a:solidFill>
                <a:srgbClr val="898989"/>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3" y="1245609"/>
            <a:ext cx="5854700" cy="1473200"/>
          </a:xfrm>
          <a:prstGeom prst="rect">
            <a:avLst/>
          </a:prstGeom>
        </p:spPr>
      </p:pic>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838200" y="96185"/>
            <a:ext cx="10515599" cy="1325562"/>
          </a:xfrm>
        </p:spPr>
        <p:txBody>
          <a:bodyPr/>
          <a:lstStyle/>
          <a:p>
            <a:r>
              <a:rPr lang="en-US" dirty="0"/>
              <a:t>Matériel de référence complet</a:t>
            </a:r>
          </a:p>
        </p:txBody>
      </p:sp>
      <p:pic>
        <p:nvPicPr>
          <p:cNvPr id="12" name="Picture 11">
            <a:extLst>
              <a:ext uri="{FF2B5EF4-FFF2-40B4-BE49-F238E27FC236}">
                <a16:creationId xmlns:a16="http://schemas.microsoft.com/office/drawing/2014/main" id="{5393B576-DBDB-2043-AF61-7FC5F1DC39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34" y="1393907"/>
            <a:ext cx="2900805" cy="3773405"/>
          </a:xfrm>
          <a:prstGeom prst="rect">
            <a:avLst/>
          </a:prstGeom>
        </p:spPr>
      </p:pic>
      <p:pic>
        <p:nvPicPr>
          <p:cNvPr id="6" name="Picture 5" descr="A screenshot of a social media post  Description automatically generated">
            <a:extLst>
              <a:ext uri="{FF2B5EF4-FFF2-40B4-BE49-F238E27FC236}">
                <a16:creationId xmlns:a16="http://schemas.microsoft.com/office/drawing/2014/main" id="{1D815F80-DD81-7E4B-AE6A-F7E82C670D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96691" y="2273731"/>
            <a:ext cx="2900805" cy="3762820"/>
          </a:xfrm>
          <a:prstGeom prst="rect">
            <a:avLst/>
          </a:prstGeom>
        </p:spPr>
      </p:pic>
      <p:pic>
        <p:nvPicPr>
          <p:cNvPr id="10" name="Picture 9">
            <a:extLst>
              <a:ext uri="{FF2B5EF4-FFF2-40B4-BE49-F238E27FC236}">
                <a16:creationId xmlns:a16="http://schemas.microsoft.com/office/drawing/2014/main" id="{E491C750-E5F6-7440-9423-345036F5138F}"/>
              </a:ext>
            </a:extLst>
          </p:cNvPr>
          <p:cNvPicPr>
            <a:picLocks noChangeAspect="1"/>
          </p:cNvPicPr>
          <p:nvPr/>
        </p:nvPicPr>
        <p:blipFill>
          <a:blip r:embed="rId6"/>
          <a:stretch>
            <a:fillRect/>
          </a:stretch>
        </p:blipFill>
        <p:spPr>
          <a:xfrm>
            <a:off x="3906250" y="2931726"/>
            <a:ext cx="2900806" cy="3626007"/>
          </a:xfrm>
          <a:prstGeom prst="rect">
            <a:avLst/>
          </a:prstGeom>
        </p:spPr>
      </p:pic>
      <p:pic>
        <p:nvPicPr>
          <p:cNvPr id="14" name="Picture 13">
            <a:extLst>
              <a:ext uri="{FF2B5EF4-FFF2-40B4-BE49-F238E27FC236}">
                <a16:creationId xmlns:a16="http://schemas.microsoft.com/office/drawing/2014/main" id="{92B0138E-5ED6-F945-8DA0-4D491CAB73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7055" y="3249538"/>
            <a:ext cx="5165253" cy="2986162"/>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8"/>
          <a:stretch>
            <a:fillRect/>
          </a:stretch>
        </p:blipFill>
        <p:spPr>
          <a:xfrm>
            <a:off x="8261806"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061853" y="2973875"/>
            <a:ext cx="3130147" cy="876524"/>
          </a:xfrm>
          <a:prstGeom prst="rect">
            <a:avLst/>
          </a:prstGeom>
        </p:spPr>
      </p:pic>
    </p:spTree>
    <p:extLst>
      <p:ext uri="{BB962C8B-B14F-4D97-AF65-F5344CB8AC3E}">
        <p14:creationId xmlns:p14="http://schemas.microsoft.com/office/powerpoint/2010/main" val="333314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11</a:t>
            </a:fld>
            <a:endParaRPr sz="1200" b="0" i="0" u="none" strike="noStrike" cap="none">
              <a:solidFill>
                <a:srgbClr val="898989"/>
              </a:solidFill>
              <a:latin typeface="Calibri"/>
              <a:ea typeface="Calibri"/>
              <a:cs typeface="Calibri"/>
              <a:sym typeface="Calibri"/>
            </a:endParaRPr>
          </a:p>
        </p:txBody>
      </p:sp>
      <p:pic>
        <p:nvPicPr>
          <p:cNvPr id="3" name="Picture 2" descr="A screenshot of a social media post  Description automatically generated">
            <a:extLst>
              <a:ext uri="{FF2B5EF4-FFF2-40B4-BE49-F238E27FC236}">
                <a16:creationId xmlns:a16="http://schemas.microsoft.com/office/drawing/2014/main" id="{A1374F05-9044-C24A-9534-1BBDCCB846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7862" y="128016"/>
            <a:ext cx="5598842" cy="5468112"/>
          </a:xfrm>
          <a:prstGeom prst="rect">
            <a:avLst/>
          </a:prstGeom>
        </p:spPr>
      </p:pic>
      <p:pic>
        <p:nvPicPr>
          <p:cNvPr id="5" name="Picture 4" descr="A screenshot of a cell phone  Description automatically generated">
            <a:extLst>
              <a:ext uri="{FF2B5EF4-FFF2-40B4-BE49-F238E27FC236}">
                <a16:creationId xmlns:a16="http://schemas.microsoft.com/office/drawing/2014/main" id="{3C2E6AA3-79CB-3743-9BAD-EE90C046C6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4830" y="1900784"/>
            <a:ext cx="4619045" cy="4700016"/>
          </a:xfrm>
          <a:prstGeom prst="rect">
            <a:avLst/>
          </a:prstGeom>
        </p:spPr>
      </p:pic>
    </p:spTree>
    <p:extLst>
      <p:ext uri="{BB962C8B-B14F-4D97-AF65-F5344CB8AC3E}">
        <p14:creationId xmlns:p14="http://schemas.microsoft.com/office/powerpoint/2010/main" val="106598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12</a:t>
            </a:fld>
            <a:endParaRPr sz="1200" b="0" i="0" u="none" strike="noStrike" cap="none">
              <a:solidFill>
                <a:srgbClr val="898989"/>
              </a:solidFill>
              <a:latin typeface="Calibri"/>
              <a:ea typeface="Calibri"/>
              <a:cs typeface="Calibri"/>
              <a:sym typeface="Calibri"/>
            </a:endParaRPr>
          </a:p>
        </p:txBody>
      </p:sp>
      <p:pic>
        <p:nvPicPr>
          <p:cNvPr id="4" name="Picture 3" descr="A screenshot of a cell phone  Description automatically generated">
            <a:extLst>
              <a:ext uri="{FF2B5EF4-FFF2-40B4-BE49-F238E27FC236}">
                <a16:creationId xmlns:a16="http://schemas.microsoft.com/office/drawing/2014/main" id="{F9BCFC52-D838-0B49-B088-A47888E57E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8620" y="167020"/>
            <a:ext cx="9354759" cy="6523960"/>
          </a:xfrm>
          <a:prstGeom prst="rect">
            <a:avLst/>
          </a:prstGeom>
        </p:spPr>
      </p:pic>
    </p:spTree>
    <p:extLst>
      <p:ext uri="{BB962C8B-B14F-4D97-AF65-F5344CB8AC3E}">
        <p14:creationId xmlns:p14="http://schemas.microsoft.com/office/powerpoint/2010/main" val="1732416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sz="3600" dirty="0"/>
              <a:t>Programme de partenariat - Sites physiques mondiaux</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13</a:t>
            </a:fld>
            <a:endParaRPr sz="1200" b="0" i="0" u="none" strike="noStrike" cap="none">
              <a:solidFill>
                <a:srgbClr val="898989"/>
              </a:solidFill>
              <a:latin typeface="Calibri"/>
              <a:ea typeface="Calibri"/>
              <a:cs typeface="Calibri"/>
              <a:sym typeface="Calibri"/>
            </a:endParaRPr>
          </a:p>
        </p:txBody>
      </p:sp>
      <p:pic>
        <p:nvPicPr>
          <p:cNvPr id="6" name="Picture 5" descr="A map of the world  Description automatically generated with medium confidence">
            <a:extLst>
              <a:ext uri="{FF2B5EF4-FFF2-40B4-BE49-F238E27FC236}">
                <a16:creationId xmlns:a16="http://schemas.microsoft.com/office/drawing/2014/main" id="{43602DF7-65B6-C343-BD1D-B455683A5DD9}"/>
              </a:ext>
            </a:extLst>
          </p:cNvPr>
          <p:cNvPicPr>
            <a:picLocks noChangeAspect="1"/>
          </p:cNvPicPr>
          <p:nvPr/>
        </p:nvPicPr>
        <p:blipFill>
          <a:blip r:embed="rId3"/>
          <a:stretch>
            <a:fillRect/>
          </a:stretch>
        </p:blipFill>
        <p:spPr>
          <a:xfrm>
            <a:off x="616031" y="1784350"/>
            <a:ext cx="10959938" cy="3732530"/>
          </a:xfrm>
          <a:prstGeom prst="rect">
            <a:avLst/>
          </a:prstGeom>
        </p:spPr>
      </p:pic>
    </p:spTree>
    <p:extLst>
      <p:ext uri="{BB962C8B-B14F-4D97-AF65-F5344CB8AC3E}">
        <p14:creationId xmlns:p14="http://schemas.microsoft.com/office/powerpoint/2010/main" val="251321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14</a:t>
            </a:fld>
            <a:endParaRPr sz="1200" b="0" i="0" u="none" strike="noStrike" cap="none">
              <a:solidFill>
                <a:srgbClr val="898989"/>
              </a:solidFill>
              <a:latin typeface="Calibri"/>
              <a:ea typeface="Calibri"/>
              <a:cs typeface="Calibri"/>
              <a:sym typeface="Calibri"/>
            </a:endParaRPr>
          </a:p>
        </p:txBody>
      </p:sp>
      <p:pic>
        <p:nvPicPr>
          <p:cNvPr id="4" name="Picture 3" descr="Graphical user interface, application  Description automatically generated">
            <a:extLst>
              <a:ext uri="{FF2B5EF4-FFF2-40B4-BE49-F238E27FC236}">
                <a16:creationId xmlns:a16="http://schemas.microsoft.com/office/drawing/2014/main" id="{9D4AF30F-CDC2-2C4F-9B60-4EF161425D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125" y="0"/>
            <a:ext cx="10306230" cy="6701360"/>
          </a:xfrm>
          <a:prstGeom prst="rect">
            <a:avLst/>
          </a:prstGeom>
        </p:spPr>
      </p:pic>
      <p:sp>
        <p:nvSpPr>
          <p:cNvPr id="5" name="TextBox 4">
            <a:extLst>
              <a:ext uri="{FF2B5EF4-FFF2-40B4-BE49-F238E27FC236}">
                <a16:creationId xmlns:a16="http://schemas.microsoft.com/office/drawing/2014/main" id="{21653B3D-9DE3-A246-9C72-402953FCDBA8}"/>
              </a:ext>
            </a:extLst>
          </p:cNvPr>
          <p:cNvSpPr txBox="1"/>
          <p:nvPr/>
        </p:nvSpPr>
        <p:spPr>
          <a:xfrm>
            <a:off x="1030309" y="23697"/>
            <a:ext cx="10032642" cy="461665"/>
          </a:xfrm>
          <a:prstGeom prst="rect">
            <a:avLst/>
          </a:prstGeom>
          <a:solidFill>
            <a:schemeClr val="lt1"/>
          </a:solidFill>
        </p:spPr>
        <p:txBody>
          <a:bodyPr wrap="square" rtlCol="0">
            <a:spAutoFit/>
          </a:bodyPr>
          <a:lstStyle/>
          <a:p>
            <a:pPr algn="ctr"/>
            <a:r>
              <a:rPr lang="fr-FR" sz="2400" b="1" dirty="0"/>
              <a:t>Cabinets juridiques</a:t>
            </a:r>
          </a:p>
        </p:txBody>
      </p:sp>
    </p:spTree>
    <p:extLst>
      <p:ext uri="{BB962C8B-B14F-4D97-AF65-F5344CB8AC3E}">
        <p14:creationId xmlns:p14="http://schemas.microsoft.com/office/powerpoint/2010/main" val="2338280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15</a:t>
            </a:fld>
            <a:endParaRPr sz="1200" b="0" i="0" u="none" strike="noStrike" cap="none">
              <a:solidFill>
                <a:srgbClr val="898989"/>
              </a:solidFill>
              <a:latin typeface="Calibri"/>
              <a:ea typeface="Calibri"/>
              <a:cs typeface="Calibri"/>
              <a:sym typeface="Calibri"/>
            </a:endParaRPr>
          </a:p>
        </p:txBody>
      </p:sp>
      <p:pic>
        <p:nvPicPr>
          <p:cNvPr id="3" name="Picture 2" descr="Logo, company name  Description automatically generated">
            <a:extLst>
              <a:ext uri="{FF2B5EF4-FFF2-40B4-BE49-F238E27FC236}">
                <a16:creationId xmlns:a16="http://schemas.microsoft.com/office/drawing/2014/main" id="{21C11A2D-8D17-E145-B4A8-B26744A971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8091" y="158185"/>
            <a:ext cx="7890784" cy="6541629"/>
          </a:xfrm>
          <a:prstGeom prst="rect">
            <a:avLst/>
          </a:prstGeom>
        </p:spPr>
      </p:pic>
      <p:sp>
        <p:nvSpPr>
          <p:cNvPr id="4" name="TextBox 3">
            <a:extLst>
              <a:ext uri="{FF2B5EF4-FFF2-40B4-BE49-F238E27FC236}">
                <a16:creationId xmlns:a16="http://schemas.microsoft.com/office/drawing/2014/main" id="{68D2E1F6-AC6C-E846-82BF-A6227115E96A}"/>
              </a:ext>
            </a:extLst>
          </p:cNvPr>
          <p:cNvSpPr txBox="1"/>
          <p:nvPr/>
        </p:nvSpPr>
        <p:spPr>
          <a:xfrm>
            <a:off x="1030309" y="62334"/>
            <a:ext cx="10032642" cy="461665"/>
          </a:xfrm>
          <a:prstGeom prst="rect">
            <a:avLst/>
          </a:prstGeom>
          <a:solidFill>
            <a:schemeClr val="lt1"/>
          </a:solidFill>
        </p:spPr>
        <p:txBody>
          <a:bodyPr wrap="square" rtlCol="0">
            <a:spAutoFit/>
          </a:bodyPr>
          <a:lstStyle/>
          <a:p>
            <a:pPr algn="ctr"/>
            <a:r>
              <a:rPr lang="fr-FR" sz="2400" b="1" dirty="0"/>
              <a:t>Prestataires</a:t>
            </a:r>
            <a:r>
              <a:rPr lang="fr-FR" sz="2000" b="1" dirty="0"/>
              <a:t> de service</a:t>
            </a:r>
          </a:p>
        </p:txBody>
      </p:sp>
    </p:spTree>
    <p:extLst>
      <p:ext uri="{BB962C8B-B14F-4D97-AF65-F5344CB8AC3E}">
        <p14:creationId xmlns:p14="http://schemas.microsoft.com/office/powerpoint/2010/main" val="225142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16</a:t>
            </a:fld>
            <a:endParaRPr sz="1200" b="0" i="0" u="none" strike="noStrike" cap="none">
              <a:solidFill>
                <a:srgbClr val="898989"/>
              </a:solidFill>
              <a:latin typeface="Calibri"/>
              <a:ea typeface="Calibri"/>
              <a:cs typeface="Calibri"/>
              <a:sym typeface="Calibri"/>
            </a:endParaRPr>
          </a:p>
        </p:txBody>
      </p:sp>
      <p:pic>
        <p:nvPicPr>
          <p:cNvPr id="8" name="Picture 7" descr="Graphical user interface, application  Description automatically generated">
            <a:extLst>
              <a:ext uri="{FF2B5EF4-FFF2-40B4-BE49-F238E27FC236}">
                <a16:creationId xmlns:a16="http://schemas.microsoft.com/office/drawing/2014/main" id="{0210CA2E-CC5D-B14B-8B8D-C0901AAE1B36}"/>
              </a:ext>
            </a:extLst>
          </p:cNvPr>
          <p:cNvPicPr>
            <a:picLocks noChangeAspect="1"/>
          </p:cNvPicPr>
          <p:nvPr/>
        </p:nvPicPr>
        <p:blipFill>
          <a:blip r:embed="rId3"/>
          <a:stretch>
            <a:fillRect/>
          </a:stretch>
        </p:blipFill>
        <p:spPr>
          <a:xfrm>
            <a:off x="2755900" y="279400"/>
            <a:ext cx="6680200" cy="6299200"/>
          </a:xfrm>
          <a:prstGeom prst="rect">
            <a:avLst/>
          </a:prstGeom>
        </p:spPr>
      </p:pic>
      <p:pic>
        <p:nvPicPr>
          <p:cNvPr id="3" name="Picture 2" descr="Text  Description automatically generated with low confidence">
            <a:extLst>
              <a:ext uri="{FF2B5EF4-FFF2-40B4-BE49-F238E27FC236}">
                <a16:creationId xmlns:a16="http://schemas.microsoft.com/office/drawing/2014/main" id="{49DEEA5D-0E29-A74C-9065-0E659B41A75A}"/>
              </a:ext>
            </a:extLst>
          </p:cNvPr>
          <p:cNvPicPr>
            <a:picLocks noChangeAspect="1"/>
          </p:cNvPicPr>
          <p:nvPr/>
        </p:nvPicPr>
        <p:blipFill>
          <a:blip r:embed="rId4"/>
          <a:stretch>
            <a:fillRect/>
          </a:stretch>
        </p:blipFill>
        <p:spPr>
          <a:xfrm>
            <a:off x="1612900" y="279400"/>
            <a:ext cx="8966200" cy="1981200"/>
          </a:xfrm>
          <a:prstGeom prst="rect">
            <a:avLst/>
          </a:prstGeom>
        </p:spPr>
      </p:pic>
      <p:sp>
        <p:nvSpPr>
          <p:cNvPr id="5" name="TextBox 4">
            <a:extLst>
              <a:ext uri="{FF2B5EF4-FFF2-40B4-BE49-F238E27FC236}">
                <a16:creationId xmlns:a16="http://schemas.microsoft.com/office/drawing/2014/main" id="{90994FCE-1361-F446-BED3-F98B093C984A}"/>
              </a:ext>
            </a:extLst>
          </p:cNvPr>
          <p:cNvSpPr txBox="1"/>
          <p:nvPr/>
        </p:nvSpPr>
        <p:spPr>
          <a:xfrm>
            <a:off x="1030309" y="191124"/>
            <a:ext cx="10032642" cy="461665"/>
          </a:xfrm>
          <a:prstGeom prst="rect">
            <a:avLst/>
          </a:prstGeom>
          <a:solidFill>
            <a:schemeClr val="lt1"/>
          </a:solidFill>
        </p:spPr>
        <p:txBody>
          <a:bodyPr wrap="square" rtlCol="0">
            <a:spAutoFit/>
          </a:bodyPr>
          <a:lstStyle/>
          <a:p>
            <a:pPr algn="ctr"/>
            <a:r>
              <a:rPr lang="fr-FR" sz="2400" b="1" dirty="0" err="1"/>
              <a:t>Fournisseurs</a:t>
            </a:r>
            <a:endParaRPr lang="fr-FR" sz="2400" b="1" dirty="0"/>
          </a:p>
        </p:txBody>
      </p:sp>
    </p:spTree>
    <p:extLst>
      <p:ext uri="{BB962C8B-B14F-4D97-AF65-F5344CB8AC3E}">
        <p14:creationId xmlns:p14="http://schemas.microsoft.com/office/powerpoint/2010/main" val="170135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5" name="Picture 4" descr="A picture containing tree, nature  Description automatically generated">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0570" y="3050240"/>
            <a:ext cx="7310855" cy="3464861"/>
          </a:xfrm>
          <a:prstGeom prst="rect">
            <a:avLst/>
          </a:prstGeom>
        </p:spPr>
      </p:pic>
      <p:pic>
        <p:nvPicPr>
          <p:cNvPr id="11" name="Picture 10" descr="Chart, bar chart  Description automatically generated">
            <a:extLst>
              <a:ext uri="{FF2B5EF4-FFF2-40B4-BE49-F238E27FC236}">
                <a16:creationId xmlns:a16="http://schemas.microsoft.com/office/drawing/2014/main" id="{F5CDEA9B-7F25-F040-B3C1-5B29845F5D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7490" y="342899"/>
            <a:ext cx="4957013" cy="2261755"/>
          </a:xfrm>
          <a:prstGeom prst="rect">
            <a:avLst/>
          </a:prstGeom>
        </p:spPr>
      </p:pic>
      <p:sp>
        <p:nvSpPr>
          <p:cNvPr id="4" name="TextBox 3">
            <a:extLst>
              <a:ext uri="{FF2B5EF4-FFF2-40B4-BE49-F238E27FC236}">
                <a16:creationId xmlns:a16="http://schemas.microsoft.com/office/drawing/2014/main" id="{AE974D5D-DE55-1A4D-9B37-BF3A5C3D0324}"/>
              </a:ext>
            </a:extLst>
          </p:cNvPr>
          <p:cNvSpPr txBox="1"/>
          <p:nvPr/>
        </p:nvSpPr>
        <p:spPr>
          <a:xfrm>
            <a:off x="1030309" y="191124"/>
            <a:ext cx="10032642" cy="461665"/>
          </a:xfrm>
          <a:prstGeom prst="rect">
            <a:avLst/>
          </a:prstGeom>
          <a:solidFill>
            <a:schemeClr val="lt1"/>
          </a:solidFill>
        </p:spPr>
        <p:txBody>
          <a:bodyPr wrap="square" rtlCol="0">
            <a:spAutoFit/>
          </a:bodyPr>
          <a:lstStyle/>
          <a:p>
            <a:pPr algn="ctr"/>
            <a:r>
              <a:rPr lang="fr-FR" sz="2400" b="1" dirty="0" err="1"/>
              <a:t>Certificateurs tiers</a:t>
            </a:r>
            <a:endParaRPr lang="fr-FR" sz="2400" b="1" dirty="0"/>
          </a:p>
        </p:txBody>
      </p:sp>
    </p:spTree>
    <p:extLst>
      <p:ext uri="{BB962C8B-B14F-4D97-AF65-F5344CB8AC3E}">
        <p14:creationId xmlns:p14="http://schemas.microsoft.com/office/powerpoint/2010/main" val="70593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US" b="1" dirty="0">
                <a:solidFill>
                  <a:schemeClr val="bg1">
                    <a:lumMod val="50000"/>
                  </a:schemeClr>
                </a:solidFill>
              </a:rPr>
              <a:t>auto-certification</a:t>
            </a:r>
            <a:br>
              <a:rPr lang="en-US" dirty="0">
                <a:solidFill>
                  <a:schemeClr val="bg1">
                    <a:lumMod val="50000"/>
                  </a:schemeClr>
                </a:solidFill>
              </a:rPr>
            </a:br>
            <a:br>
              <a:rPr lang="en-US" dirty="0">
                <a:solidFill>
                  <a:schemeClr val="bg1">
                    <a:lumMod val="50000"/>
                  </a:schemeClr>
                </a:solidFill>
              </a:rPr>
            </a:br>
            <a:r>
              <a:rPr lang="en-US" dirty="0" err="1">
                <a:solidFill>
                  <a:schemeClr val="bg1">
                    <a:lumMod val="50000"/>
                  </a:schemeClr>
                </a:solidFill>
              </a:rPr>
              <a:t>évaluation</a:t>
            </a:r>
            <a:r>
              <a:rPr lang="en-US" dirty="0">
                <a:solidFill>
                  <a:schemeClr val="bg1">
                    <a:lumMod val="50000"/>
                  </a:schemeClr>
                </a:solidFill>
              </a:rPr>
              <a:t> indépendante de la conformité</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et</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certification par tierce </a:t>
            </a:r>
            <a:r>
              <a:rPr lang="en-US" dirty="0" err="1">
                <a:solidFill>
                  <a:schemeClr val="bg1">
                    <a:lumMod val="50000"/>
                  </a:schemeClr>
                </a:solidFill>
              </a:rPr>
              <a:t>partie</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796465" y="265735"/>
            <a:ext cx="1059907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000" dirty="0"/>
              <a:t>Liberté de choix pour les clients et les fournisseurs</a:t>
            </a:r>
            <a:endParaRPr lang="en-CA" sz="4000" dirty="0"/>
          </a:p>
        </p:txBody>
      </p:sp>
    </p:spTree>
    <p:extLst>
      <p:ext uri="{BB962C8B-B14F-4D97-AF65-F5344CB8AC3E}">
        <p14:creationId xmlns:p14="http://schemas.microsoft.com/office/powerpoint/2010/main" val="341913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4" name="図 14">
            <a:extLst>
              <a:ext uri="{FF2B5EF4-FFF2-40B4-BE49-F238E27FC236}">
                <a16:creationId xmlns:a16="http://schemas.microsoft.com/office/drawing/2014/main" id="{2832A84E-602C-384E-9787-3FF6AB08D5E8}"/>
              </a:ext>
            </a:extLst>
          </p:cNvPr>
          <p:cNvPicPr>
            <a:picLocks noChangeAspect="1"/>
          </p:cNvPicPr>
          <p:nvPr/>
        </p:nvPicPr>
        <p:blipFill>
          <a:blip r:embed="rId3"/>
          <a:stretch>
            <a:fillRect/>
          </a:stretch>
        </p:blipFill>
        <p:spPr>
          <a:xfrm>
            <a:off x="6353298" y="2584388"/>
            <a:ext cx="787830" cy="986030"/>
          </a:xfrm>
          <a:prstGeom prst="rect">
            <a:avLst/>
          </a:prstGeom>
        </p:spPr>
      </p:pic>
      <p:sp>
        <p:nvSpPr>
          <p:cNvPr id="18" name="TextBox 17">
            <a:extLst>
              <a:ext uri="{FF2B5EF4-FFF2-40B4-BE49-F238E27FC236}">
                <a16:creationId xmlns:a16="http://schemas.microsoft.com/office/drawing/2014/main" id="{5351CE73-9862-BF41-88CB-618BF07A85C4}"/>
              </a:ext>
            </a:extLst>
          </p:cNvPr>
          <p:cNvSpPr txBox="1"/>
          <p:nvPr/>
        </p:nvSpPr>
        <p:spPr>
          <a:xfrm>
            <a:off x="7707634" y="5935686"/>
            <a:ext cx="3601282" cy="600164"/>
          </a:xfrm>
          <a:prstGeom prst="rect">
            <a:avLst/>
          </a:prstGeom>
          <a:noFill/>
        </p:spPr>
        <p:txBody>
          <a:bodyPr wrap="square" lIns="91440" tIns="45720" rIns="91440" bIns="45720" rtlCol="0" anchor="t">
            <a:spAutoFit/>
          </a:bodyPr>
          <a:lstStyle/>
          <a:p>
            <a:r>
              <a:rPr lang="en-JP" sz="1100" i="1" dirty="0"/>
              <a:t>Les projets et outils cités le sont à titre de référence uniquement.</a:t>
            </a:r>
            <a:br>
              <a:rPr lang="en-JP" sz="1100" i="1" dirty="0"/>
            </a:br>
            <a:r>
              <a:rPr lang="en-JP" sz="1100" i="1" dirty="0"/>
              <a:t>OpenChain ISO 5230:2020 n'est pas normative quant aux choix de mise en œuvre des processus.</a:t>
            </a:r>
            <a:endParaRPr lang="en-US" sz="1100" i="1" dirty="0"/>
          </a:p>
        </p:txBody>
      </p:sp>
      <p:sp>
        <p:nvSpPr>
          <p:cNvPr id="2" name="Google Shape;285;p35">
            <a:extLst>
              <a:ext uri="{FF2B5EF4-FFF2-40B4-BE49-F238E27FC236}">
                <a16:creationId xmlns:a16="http://schemas.microsoft.com/office/drawing/2014/main" id="{C366D37C-CCAF-4D68-A9CF-8A3C4F4C126B}"/>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r>
              <a:rPr lang="en-US" sz="4200" dirty="0"/>
              <a:t>OpenChain encadre une conformité de qualité</a:t>
            </a:r>
            <a:endParaRPr lang="en-US" dirty="0"/>
          </a:p>
        </p:txBody>
      </p:sp>
      <p:pic>
        <p:nvPicPr>
          <p:cNvPr id="15" name="Picture 15" descr="A picture containing lamp  Description automatically generated">
            <a:extLst>
              <a:ext uri="{FF2B5EF4-FFF2-40B4-BE49-F238E27FC236}">
                <a16:creationId xmlns:a16="http://schemas.microsoft.com/office/drawing/2014/main" id="{BF8130C9-6273-4C0F-814A-D20B0F53EBCC}"/>
              </a:ext>
            </a:extLst>
          </p:cNvPr>
          <p:cNvPicPr>
            <a:picLocks noChangeAspect="1"/>
          </p:cNvPicPr>
          <p:nvPr/>
        </p:nvPicPr>
        <p:blipFill>
          <a:blip r:embed="rId4"/>
          <a:stretch>
            <a:fillRect/>
          </a:stretch>
        </p:blipFill>
        <p:spPr>
          <a:xfrm>
            <a:off x="4916550" y="1981061"/>
            <a:ext cx="787830" cy="4135959"/>
          </a:xfrm>
          <a:prstGeom prst="rect">
            <a:avLst/>
          </a:prstGeom>
        </p:spPr>
      </p:pic>
      <p:pic>
        <p:nvPicPr>
          <p:cNvPr id="8" name="Picture 7" descr="A picture containing food  Description automatically generated">
            <a:extLst>
              <a:ext uri="{FF2B5EF4-FFF2-40B4-BE49-F238E27FC236}">
                <a16:creationId xmlns:a16="http://schemas.microsoft.com/office/drawing/2014/main" id="{59984ACE-EFC8-324D-A0A9-2201A50BBC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63" y="1933619"/>
            <a:ext cx="1424773" cy="792077"/>
          </a:xfrm>
          <a:prstGeom prst="rect">
            <a:avLst/>
          </a:prstGeom>
        </p:spPr>
      </p:pic>
      <p:pic>
        <p:nvPicPr>
          <p:cNvPr id="16" name="Picture 16">
            <a:extLst>
              <a:ext uri="{FF2B5EF4-FFF2-40B4-BE49-F238E27FC236}">
                <a16:creationId xmlns:a16="http://schemas.microsoft.com/office/drawing/2014/main" id="{D63151AE-4571-4EBE-9417-5402E15B5700}"/>
              </a:ext>
            </a:extLst>
          </p:cNvPr>
          <p:cNvPicPr>
            <a:picLocks noChangeAspect="1"/>
          </p:cNvPicPr>
          <p:nvPr/>
        </p:nvPicPr>
        <p:blipFill>
          <a:blip r:embed="rId6"/>
          <a:stretch>
            <a:fillRect/>
          </a:stretch>
        </p:blipFill>
        <p:spPr>
          <a:xfrm>
            <a:off x="6154973" y="5629066"/>
            <a:ext cx="1147590" cy="258116"/>
          </a:xfrm>
          <a:prstGeom prst="rect">
            <a:avLst/>
          </a:prstGeom>
        </p:spPr>
      </p:pic>
      <p:pic>
        <p:nvPicPr>
          <p:cNvPr id="17" name="Picture 19">
            <a:extLst>
              <a:ext uri="{FF2B5EF4-FFF2-40B4-BE49-F238E27FC236}">
                <a16:creationId xmlns:a16="http://schemas.microsoft.com/office/drawing/2014/main" id="{EF681E5F-9F1E-4F9F-8417-2D4C4A7DA3FD}"/>
              </a:ext>
            </a:extLst>
          </p:cNvPr>
          <p:cNvPicPr>
            <a:picLocks noChangeAspect="1"/>
          </p:cNvPicPr>
          <p:nvPr/>
        </p:nvPicPr>
        <p:blipFill>
          <a:blip r:embed="rId7"/>
          <a:stretch>
            <a:fillRect/>
          </a:stretch>
        </p:blipFill>
        <p:spPr>
          <a:xfrm>
            <a:off x="6154973" y="4049040"/>
            <a:ext cx="925496" cy="513297"/>
          </a:xfrm>
          <a:prstGeom prst="rect">
            <a:avLst/>
          </a:prstGeom>
        </p:spPr>
      </p:pic>
      <p:pic>
        <p:nvPicPr>
          <p:cNvPr id="20" name="Picture 20">
            <a:extLst>
              <a:ext uri="{FF2B5EF4-FFF2-40B4-BE49-F238E27FC236}">
                <a16:creationId xmlns:a16="http://schemas.microsoft.com/office/drawing/2014/main" id="{6D1A78C3-C4FB-4F4C-998F-FAFF17C0C71A}"/>
              </a:ext>
            </a:extLst>
          </p:cNvPr>
          <p:cNvPicPr>
            <a:picLocks noChangeAspect="1"/>
          </p:cNvPicPr>
          <p:nvPr/>
        </p:nvPicPr>
        <p:blipFill>
          <a:blip r:embed="rId8"/>
          <a:stretch>
            <a:fillRect/>
          </a:stretch>
        </p:blipFill>
        <p:spPr>
          <a:xfrm>
            <a:off x="6154973" y="4653883"/>
            <a:ext cx="925495" cy="398920"/>
          </a:xfrm>
          <a:prstGeom prst="rect">
            <a:avLst/>
          </a:prstGeom>
        </p:spPr>
      </p:pic>
      <p:pic>
        <p:nvPicPr>
          <p:cNvPr id="21" name="Picture 21">
            <a:extLst>
              <a:ext uri="{FF2B5EF4-FFF2-40B4-BE49-F238E27FC236}">
                <a16:creationId xmlns:a16="http://schemas.microsoft.com/office/drawing/2014/main" id="{844FD9CD-D19E-42AA-9A42-6B58AB4A026A}"/>
              </a:ext>
            </a:extLst>
          </p:cNvPr>
          <p:cNvPicPr>
            <a:picLocks noChangeAspect="1"/>
          </p:cNvPicPr>
          <p:nvPr/>
        </p:nvPicPr>
        <p:blipFill>
          <a:blip r:embed="rId9"/>
          <a:stretch>
            <a:fillRect/>
          </a:stretch>
        </p:blipFill>
        <p:spPr>
          <a:xfrm>
            <a:off x="6178333" y="5144349"/>
            <a:ext cx="921845" cy="397659"/>
          </a:xfrm>
          <a:prstGeom prst="rect">
            <a:avLst/>
          </a:prstGeom>
        </p:spPr>
      </p:pic>
      <p:sp>
        <p:nvSpPr>
          <p:cNvPr id="19" name="テキスト ボックス 24">
            <a:extLst>
              <a:ext uri="{FF2B5EF4-FFF2-40B4-BE49-F238E27FC236}">
                <a16:creationId xmlns:a16="http://schemas.microsoft.com/office/drawing/2014/main" id="{FBB1B04A-73C7-D44C-A2B4-01DBC480CA8D}"/>
              </a:ext>
            </a:extLst>
          </p:cNvPr>
          <p:cNvSpPr txBox="1"/>
          <p:nvPr/>
        </p:nvSpPr>
        <p:spPr>
          <a:xfrm>
            <a:off x="971858" y="3595843"/>
            <a:ext cx="3626270" cy="2031325"/>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Programme établi</a:t>
            </a:r>
            <a:endParaRPr lang="en-US" altLang="ja-JP" sz="1800" dirty="0">
              <a:solidFill>
                <a:srgbClr val="008892"/>
              </a:solidFill>
              <a:latin typeface="Calibri"/>
            </a:endParaRPr>
          </a:p>
          <a:p>
            <a:pPr marL="285750" indent="-285750">
              <a:buFont typeface="Wingdings"/>
              <a:buChar char="ü"/>
            </a:pPr>
            <a:r>
              <a:rPr lang="en-US" altLang="ja-JP" sz="1800" dirty="0" err="1">
                <a:solidFill>
                  <a:srgbClr val="008892"/>
                </a:solidFill>
                <a:latin typeface="Calibri"/>
              </a:rPr>
              <a:t>Tâches</a:t>
            </a:r>
            <a:r>
              <a:rPr lang="en-US" altLang="ja-JP" sz="1800" dirty="0">
                <a:solidFill>
                  <a:srgbClr val="008892"/>
                </a:solidFill>
                <a:latin typeface="Calibri"/>
              </a:rPr>
              <a:t> définies</a:t>
            </a:r>
          </a:p>
          <a:p>
            <a:pPr marL="285750" indent="-285750">
              <a:buFont typeface="Wingdings"/>
              <a:buChar char="ü"/>
            </a:pPr>
            <a:r>
              <a:rPr kumimoji="1" lang="en-US" altLang="ja-JP" sz="1800" dirty="0">
                <a:solidFill>
                  <a:srgbClr val="008892"/>
                </a:solidFill>
                <a:latin typeface="Calibri"/>
              </a:rPr>
              <a:t>Processus d'</a:t>
            </a:r>
            <a:r>
              <a:rPr lang="en-US" altLang="ja-JP" sz="1800" dirty="0">
                <a:solidFill>
                  <a:srgbClr val="008892"/>
                </a:solidFill>
                <a:latin typeface="Calibri"/>
              </a:rPr>
              <a:t>analyse et d'approbation</a:t>
            </a:r>
          </a:p>
          <a:p>
            <a:pPr marL="285750" indent="-285750">
              <a:buFont typeface="Wingdings"/>
              <a:buChar char="ü"/>
            </a:pPr>
            <a:r>
              <a:rPr lang="en-US" altLang="ja-JP" sz="1800" dirty="0">
                <a:solidFill>
                  <a:srgbClr val="008892"/>
                </a:solidFill>
                <a:latin typeface="Calibri"/>
              </a:rPr>
              <a:t>Livrables de conformité collectés</a:t>
            </a:r>
          </a:p>
          <a:p>
            <a:pPr marL="285750" indent="-285750">
              <a:buFont typeface="Wingdings"/>
              <a:buChar char="ü"/>
            </a:pPr>
            <a:r>
              <a:rPr lang="en-US" altLang="ja-JP" sz="1800" dirty="0">
                <a:solidFill>
                  <a:srgbClr val="008892"/>
                </a:solidFill>
                <a:latin typeface="Calibri"/>
              </a:rPr>
              <a:t>Politique d'engagement de la communauté</a:t>
            </a:r>
          </a:p>
        </p:txBody>
      </p:sp>
      <p:sp>
        <p:nvSpPr>
          <p:cNvPr id="22" name="テキスト ボックス 4">
            <a:extLst>
              <a:ext uri="{FF2B5EF4-FFF2-40B4-BE49-F238E27FC236}">
                <a16:creationId xmlns:a16="http://schemas.microsoft.com/office/drawing/2014/main" id="{89B6BEB7-6845-0C41-AAEA-EA2BB8A46845}"/>
              </a:ext>
            </a:extLst>
          </p:cNvPr>
          <p:cNvSpPr txBox="1"/>
          <p:nvPr/>
        </p:nvSpPr>
        <p:spPr>
          <a:xfrm>
            <a:off x="578223" y="2935889"/>
            <a:ext cx="4441635"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Programme de conformité open source...</a:t>
            </a:r>
            <a:endParaRPr kumimoji="1" lang="ja-JP" altLang="en-US" sz="2000" dirty="0">
              <a:solidFill>
                <a:srgbClr val="008892"/>
              </a:solidFill>
              <a:latin typeface="Calibri" panose="020F0502020204030204" pitchFamily="34" charset="0"/>
            </a:endParaRPr>
          </a:p>
        </p:txBody>
      </p:sp>
      <p:sp>
        <p:nvSpPr>
          <p:cNvPr id="23" name="テキスト ボックス 4">
            <a:extLst>
              <a:ext uri="{FF2B5EF4-FFF2-40B4-BE49-F238E27FC236}">
                <a16:creationId xmlns:a16="http://schemas.microsoft.com/office/drawing/2014/main" id="{40808B3A-4C8E-2640-AF39-94B3C5739E9F}"/>
              </a:ext>
            </a:extLst>
          </p:cNvPr>
          <p:cNvSpPr txBox="1"/>
          <p:nvPr/>
        </p:nvSpPr>
        <p:spPr>
          <a:xfrm>
            <a:off x="6536344" y="1797029"/>
            <a:ext cx="3980765"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Exemples de choix de mise en œuvre</a:t>
            </a:r>
            <a:endParaRPr kumimoji="1" lang="ja-JP" altLang="en-US" sz="2000" dirty="0">
              <a:solidFill>
                <a:srgbClr val="008892"/>
              </a:solidFill>
              <a:latin typeface="Calibri" panose="020F0502020204030204" pitchFamily="34" charset="0"/>
            </a:endParaRPr>
          </a:p>
        </p:txBody>
      </p:sp>
      <p:sp>
        <p:nvSpPr>
          <p:cNvPr id="24" name="テキスト ボックス 24">
            <a:extLst>
              <a:ext uri="{FF2B5EF4-FFF2-40B4-BE49-F238E27FC236}">
                <a16:creationId xmlns:a16="http://schemas.microsoft.com/office/drawing/2014/main" id="{1D4CA3B1-74AD-7843-A05C-BB2F67FC2201}"/>
              </a:ext>
            </a:extLst>
          </p:cNvPr>
          <p:cNvSpPr txBox="1"/>
          <p:nvPr/>
        </p:nvSpPr>
        <p:spPr>
          <a:xfrm>
            <a:off x="7349827" y="2811516"/>
            <a:ext cx="3626270" cy="369332"/>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Liste des composants logiciels</a:t>
            </a:r>
            <a:endParaRPr lang="en-US" altLang="ja-JP" sz="1800" dirty="0">
              <a:solidFill>
                <a:srgbClr val="008892"/>
              </a:solidFill>
              <a:latin typeface="Calibri"/>
            </a:endParaRPr>
          </a:p>
        </p:txBody>
      </p:sp>
      <p:sp>
        <p:nvSpPr>
          <p:cNvPr id="25" name="テキスト ボックス 24">
            <a:extLst>
              <a:ext uri="{FF2B5EF4-FFF2-40B4-BE49-F238E27FC236}">
                <a16:creationId xmlns:a16="http://schemas.microsoft.com/office/drawing/2014/main" id="{26DB7164-8A1C-1A4E-9737-BA80AFBD0614}"/>
              </a:ext>
            </a:extLst>
          </p:cNvPr>
          <p:cNvSpPr txBox="1"/>
          <p:nvPr/>
        </p:nvSpPr>
        <p:spPr>
          <a:xfrm>
            <a:off x="7349826" y="4476196"/>
            <a:ext cx="3870315" cy="923330"/>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Automatisation pour identifier les logiciels open source en amont, en développement interne et en aval</a:t>
            </a:r>
            <a:endParaRPr lang="en-US" altLang="ja-JP" sz="1800" dirty="0">
              <a:solidFill>
                <a:srgbClr val="008892"/>
              </a:solidFill>
              <a:latin typeface="Calibri"/>
            </a:endParaRPr>
          </a:p>
        </p:txBody>
      </p:sp>
    </p:spTree>
    <p:extLst>
      <p:ext uri="{BB962C8B-B14F-4D97-AF65-F5344CB8AC3E}">
        <p14:creationId xmlns:p14="http://schemas.microsoft.com/office/powerpoint/2010/main" val="100090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La norme OpenChain ISO 5230 définit les exigences fondamentales </a:t>
            </a:r>
            <a:r>
              <a:rPr lang="en-US" dirty="0"/>
              <a:t>d’</a:t>
            </a:r>
            <a:r>
              <a:rPr lang="en-CA" dirty="0"/>
              <a:t>un programme de </a:t>
            </a:r>
            <a:r>
              <a:rPr lang="en-CA" dirty="0" err="1"/>
              <a:t>conformité</a:t>
            </a:r>
            <a:r>
              <a:rPr lang="en-CA" dirty="0"/>
              <a:t> de </a:t>
            </a:r>
            <a:r>
              <a:rPr lang="en-CA" dirty="0" err="1"/>
              <a:t>qualité</a:t>
            </a:r>
            <a:r>
              <a:rPr lang="en-CA" dirty="0"/>
              <a:t> aux licences </a:t>
            </a:r>
            <a:r>
              <a:rPr lang="en-US" dirty="0"/>
              <a:t>open source</a:t>
            </a:r>
            <a:r>
              <a:rPr lang="en-CA" dirty="0"/>
              <a:t>. Le projet OpenChain développe cette norme.</a:t>
            </a:r>
            <a:br>
              <a:rPr lang="en-CA" dirty="0"/>
            </a:br>
            <a:br>
              <a:rPr lang="en-CA" dirty="0"/>
            </a:br>
            <a:r>
              <a:rPr lang="en-CA" sz="2400" i="1" dirty="0"/>
              <a:t>Notre vision est une chaîne d'approvisionnement où l'open source est livré avec des informations de conformité fiables et cohérentes.</a:t>
            </a:r>
            <a:br>
              <a:rPr lang="en-CA" sz="2400" dirty="0"/>
            </a:br>
            <a:br>
              <a:rPr lang="en-CA" sz="2400" dirty="0"/>
            </a:br>
            <a:r>
              <a:rPr lang="en-CA" sz="2400" i="1" dirty="0"/>
              <a:t>Notre mission est d'établir des exigences pour que les participants à la chaîne d'approvisionnement logicielle parviennent à une gestion efficace de l'open source</a:t>
            </a:r>
            <a:endParaRPr sz="2400" i="1" dirty="0"/>
          </a:p>
        </p:txBody>
      </p:sp>
      <p:sp>
        <p:nvSpPr>
          <p:cNvPr id="3" name="Shape 92">
            <a:extLst>
              <a:ext uri="{FF2B5EF4-FFF2-40B4-BE49-F238E27FC236}">
                <a16:creationId xmlns:a16="http://schemas.microsoft.com/office/drawing/2014/main" id="{191A853C-E2E9-C64E-A6FE-FDCD8F912313}"/>
              </a:ext>
            </a:extLst>
          </p:cNvPr>
          <p:cNvSpPr txBox="1">
            <a:spLocks noGrp="1"/>
          </p:cNvSpPr>
          <p:nvPr>
            <p:ph type="sldNum" idx="12"/>
          </p:nvPr>
        </p:nvSpPr>
        <p:spPr>
          <a:xfrm>
            <a:off x="10048875" y="6235700"/>
            <a:ext cx="1304924"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CA" sz="1200" b="0" i="0" u="none" strike="noStrike" cap="none">
                <a:solidFill>
                  <a:srgbClr val="898989"/>
                </a:solidFill>
                <a:latin typeface="Calibri"/>
                <a:ea typeface="Calibri"/>
                <a:cs typeface="Calibri"/>
                <a:sym typeface="Calibri"/>
              </a:rPr>
              <a:t>2</a:t>
            </a:fld>
            <a:endParaRPr lang="en-CA" sz="1200" b="0" i="0" u="none" strike="noStrike" cap="none" dirty="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20955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L'auto-certification est au cœur de la norme industrielle OpenChain. Les entreprises peuvent accéder à une série de questions en oui/non pour déterminer si elles ont mis en œuvre les exigences clés d'un programme de conformité open source de qualité. Ces questions peuvent être trouvées ici : </a:t>
            </a:r>
            <a:br>
              <a:rPr lang="en-US" dirty="0">
                <a:solidFill>
                  <a:schemeClr val="bg1">
                    <a:lumMod val="50000"/>
                  </a:schemeClr>
                </a:solidFill>
              </a:rPr>
            </a:br>
            <a:r>
              <a:rPr lang="en-US" dirty="0">
                <a:solidFill>
                  <a:schemeClr val="bg1">
                    <a:lumMod val="50000"/>
                  </a:schemeClr>
                </a:solidFill>
                <a:hlinkClick r:id="rId3"/>
              </a:rPr>
              <a:t>https://certification.openchainproject.org</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Auto-certification</a:t>
            </a:r>
            <a:endParaRPr lang="en-CA" sz="4200" dirty="0"/>
          </a:p>
        </p:txBody>
      </p:sp>
    </p:spTree>
    <p:extLst>
      <p:ext uri="{BB962C8B-B14F-4D97-AF65-F5344CB8AC3E}">
        <p14:creationId xmlns:p14="http://schemas.microsoft.com/office/powerpoint/2010/main" val="1754998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On parle d'évaluation indépendante de la conformité lorsqu'une partie indépendante, telle qu'un cabinet juridique, un cabinet de consultants ou de comptables, examine le résultat d'une auto-évaluation OpenChain et indique si elle considère ce résultat comme complet.</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Évaluation indépendante de la conformité</a:t>
            </a:r>
            <a:endParaRPr lang="en-CA" sz="4200" dirty="0"/>
          </a:p>
        </p:txBody>
      </p:sp>
    </p:spTree>
    <p:extLst>
      <p:ext uri="{BB962C8B-B14F-4D97-AF65-F5344CB8AC3E}">
        <p14:creationId xmlns:p14="http://schemas.microsoft.com/office/powerpoint/2010/main" val="87793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49573" y="2361450"/>
            <a:ext cx="10515600" cy="2828861"/>
          </a:xfrm>
          <a:prstGeom prst="rect">
            <a:avLst/>
          </a:prstGeom>
          <a:noFill/>
          <a:ln>
            <a:noFill/>
          </a:ln>
        </p:spPr>
        <p:txBody>
          <a:bodyPr spcFirstLastPara="1" wrap="square" lIns="91425" tIns="91425" rIns="91425" bIns="91425" anchor="ctr" anchorCtr="0">
            <a:noAutofit/>
          </a:bodyPr>
          <a:lstStyle/>
          <a:p>
            <a:pPr>
              <a:buSzPts val="900"/>
            </a:pPr>
            <a:r>
              <a:rPr lang="en-US" dirty="0">
                <a:solidFill>
                  <a:schemeClr val="bg1">
                    <a:lumMod val="50000"/>
                  </a:schemeClr>
                </a:solidFill>
              </a:rPr>
              <a:t>Une certification par tierce partie est un processus par lequel un organisme de certification guide une entreprise à travers un processus de conformité à la norme OpenChain ISO 5230. L'organisme de certification délivre ensuite un certificat officiel de conformité. Cette activité correspond précisément aux formes de certification par tierce partie observées dans les domaines de l'automobile, des infrastructures, autres domaines similaires et normes ISO.</a:t>
            </a:r>
            <a:br>
              <a:rPr lang="en-US" dirty="0"/>
            </a:br>
            <a:endParaRPr lang="en-US" b="0" i="0" u="none" strike="noStrike" cap="none" dirty="0">
              <a:solidFill>
                <a:schemeClr val="bg1">
                  <a:lumMod val="50000"/>
                </a:schemeClr>
              </a:solidFill>
              <a:latin typeface="Calibri"/>
              <a:ea typeface="Calibri"/>
              <a:cs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Certification par tierce partie</a:t>
            </a:r>
            <a:endParaRPr lang="en-CA" sz="4200" dirty="0"/>
          </a:p>
        </p:txBody>
      </p:sp>
    </p:spTree>
    <p:extLst>
      <p:ext uri="{BB962C8B-B14F-4D97-AF65-F5344CB8AC3E}">
        <p14:creationId xmlns:p14="http://schemas.microsoft.com/office/powerpoint/2010/main" val="88368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sz="4000" dirty="0"/>
              <a:t>Pour commencer</a:t>
            </a:r>
            <a:endParaRPr sz="4400" b="0" i="0" u="none" strike="noStrike" cap="none" dirty="0">
              <a:solidFill>
                <a:schemeClr val="lt1"/>
              </a:solidFill>
              <a:latin typeface="Calibri"/>
              <a:ea typeface="Calibri"/>
              <a:cs typeface="Calibri"/>
              <a:sym typeface="Calibri"/>
            </a:endParaRPr>
          </a:p>
        </p:txBody>
      </p:sp>
      <p:sp>
        <p:nvSpPr>
          <p:cNvPr id="3" name="Google Shape;319;p39">
            <a:extLst>
              <a:ext uri="{FF2B5EF4-FFF2-40B4-BE49-F238E27FC236}">
                <a16:creationId xmlns:a16="http://schemas.microsoft.com/office/drawing/2014/main" id="{10652CC0-5175-2849-809E-DDDBAB344132}"/>
              </a:ext>
            </a:extLst>
          </p:cNvPr>
          <p:cNvSpPr txBox="1">
            <a:spLocks/>
          </p:cNvSpPr>
          <p:nvPr/>
        </p:nvSpPr>
        <p:spPr>
          <a:xfrm>
            <a:off x="2898443" y="4174272"/>
            <a:ext cx="6395113" cy="180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CA" sz="2400" dirty="0">
                <a:solidFill>
                  <a:srgbClr val="7F7F7F"/>
                </a:solidFill>
                <a:latin typeface="Calibri" panose="020F0502020204030204" pitchFamily="34" charset="0"/>
                <a:ea typeface="Calibri"/>
                <a:cs typeface="Calibri" panose="020F0502020204030204" pitchFamily="34" charset="0"/>
                <a:sym typeface="Calibri"/>
              </a:rPr>
              <a:t>Explorez notre communauté : </a:t>
            </a:r>
            <a:br>
              <a:rPr lang="en-CA" sz="2400" dirty="0">
                <a:solidFill>
                  <a:srgbClr val="7F7F7F"/>
                </a:solidFill>
                <a:latin typeface="Calibri" panose="020F0502020204030204" pitchFamily="34" charset="0"/>
                <a:ea typeface="Calibri"/>
                <a:cs typeface="Calibri" panose="020F0502020204030204" pitchFamily="34" charset="0"/>
                <a:sym typeface="Calibri"/>
              </a:rPr>
            </a:br>
            <a:r>
              <a:rPr lang="en-CA" sz="2400" dirty="0">
                <a:latin typeface="Calibri" panose="020F0502020204030204" pitchFamily="34" charset="0"/>
                <a:cs typeface="Calibri" panose="020F0502020204030204" pitchFamily="34" charset="0"/>
                <a:hlinkClick r:id="rId3"/>
              </a:rPr>
              <a:t>https://www.openchainproject.org/get-started</a:t>
            </a:r>
            <a:endParaRPr lang="en-CA" sz="2400" dirty="0">
              <a:latin typeface="Calibri" panose="020F0502020204030204" pitchFamily="34" charset="0"/>
              <a:cs typeface="Calibri" panose="020F0502020204030204" pitchFamily="34" charset="0"/>
            </a:endParaRPr>
          </a:p>
          <a:p>
            <a:pPr>
              <a:buSzPts val="3200"/>
            </a:pPr>
            <a:endParaRPr lang="en-CA" sz="2400" dirty="0">
              <a:solidFill>
                <a:srgbClr val="7F7F7F"/>
              </a:solidFill>
              <a:latin typeface="Calibri" panose="020F0502020204030204" pitchFamily="34" charset="0"/>
              <a:ea typeface="Calibri"/>
              <a:cs typeface="Calibri" panose="020F0502020204030204" pitchFamily="34" charset="0"/>
              <a:sym typeface="Calibri"/>
            </a:endParaRPr>
          </a:p>
          <a:p>
            <a:pPr>
              <a:lnSpc>
                <a:spcPct val="90000"/>
              </a:lnSpc>
              <a:buClr>
                <a:srgbClr val="7F7F7F"/>
              </a:buClr>
              <a:buSzPts val="3200"/>
            </a:pPr>
            <a:r>
              <a:rPr lang="en-CA" sz="2400" dirty="0">
                <a:solidFill>
                  <a:srgbClr val="7F7F7F"/>
                </a:solidFill>
                <a:latin typeface="Calibri" panose="020F0502020204030204" pitchFamily="34" charset="0"/>
                <a:ea typeface="Calibri"/>
                <a:cs typeface="Calibri" panose="020F0502020204030204" pitchFamily="34" charset="0"/>
                <a:sym typeface="Calibri"/>
              </a:rPr>
              <a:t>Auto-certification ou bilan de santé d'une organisation : </a:t>
            </a:r>
            <a:br>
              <a:rPr lang="en-CA" sz="2400" dirty="0">
                <a:solidFill>
                  <a:srgbClr val="7F7F7F"/>
                </a:solidFill>
                <a:latin typeface="Calibri" panose="020F0502020204030204" pitchFamily="34" charset="0"/>
                <a:ea typeface="Calibri"/>
                <a:cs typeface="Calibri" panose="020F0502020204030204" pitchFamily="34" charset="0"/>
                <a:sym typeface="Calibri"/>
              </a:rPr>
            </a:br>
            <a:r>
              <a:rPr lang="en-CA" sz="2400" dirty="0">
                <a:solidFill>
                  <a:srgbClr val="7F7F7F"/>
                </a:solidFill>
                <a:latin typeface="Calibri" panose="020F0502020204030204" pitchFamily="34" charset="0"/>
                <a:ea typeface="Calibri"/>
                <a:cs typeface="Calibri" panose="020F0502020204030204" pitchFamily="34" charset="0"/>
                <a:sym typeface="Calibri"/>
                <a:hlinkClick r:id="rId4"/>
              </a:rPr>
              <a:t>https://certification.openchainproject.org</a:t>
            </a:r>
          </a:p>
        </p:txBody>
      </p:sp>
    </p:spTree>
    <p:extLst>
      <p:ext uri="{BB962C8B-B14F-4D97-AF65-F5344CB8AC3E}">
        <p14:creationId xmlns:p14="http://schemas.microsoft.com/office/powerpoint/2010/main" val="23150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40003" y="2237766"/>
            <a:ext cx="3387879" cy="3651579"/>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7318659" y="3547928"/>
            <a:ext cx="1676627" cy="491822"/>
          </a:xfrm>
          <a:prstGeom prst="rect">
            <a:avLst/>
          </a:prstGeom>
          <a:noFill/>
        </p:spPr>
        <p:txBody>
          <a:bodyPr wrap="square" rtlCol="0">
            <a:spAutoFit/>
          </a:bodyPr>
          <a:lstStyle/>
          <a:p>
            <a:pPr algn="ctr"/>
            <a:r>
              <a:rPr kumimoji="1" lang="en-US" altLang="ja-JP" sz="2000">
                <a:solidFill>
                  <a:srgbClr val="008892"/>
                </a:solidFill>
                <a:latin typeface="Calibri" panose="020F0502020204030204" pitchFamily="34" charset="0"/>
              </a:rPr>
              <a:t>extrant</a:t>
            </a:r>
            <a:endParaRPr kumimoji="1" lang="ja-JP" altLang="en-US" sz="2000">
              <a:solidFill>
                <a:srgbClr val="008892"/>
              </a:solidFill>
              <a:latin typeface="Calibri" panose="020F0502020204030204" pitchFamily="34" charset="0"/>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111551" y="2565677"/>
            <a:ext cx="1676627" cy="491822"/>
          </a:xfrm>
          <a:prstGeom prst="rect">
            <a:avLst/>
          </a:prstGeom>
          <a:noFill/>
        </p:spPr>
        <p:txBody>
          <a:bodyPr wrap="square" rtlCol="0">
            <a:spAutoFit/>
          </a:bodyPr>
          <a:lstStyle/>
          <a:p>
            <a:pPr algn="ctr"/>
            <a:r>
              <a:rPr kumimoji="1" lang="en-US" altLang="ja-JP" sz="2000">
                <a:solidFill>
                  <a:srgbClr val="008892"/>
                </a:solidFill>
                <a:latin typeface="Calibri" panose="020F0502020204030204" pitchFamily="34" charset="0"/>
              </a:rPr>
              <a:t>intrant</a:t>
            </a:r>
            <a:endParaRPr kumimoji="1" lang="ja-JP" altLang="en-US" sz="2000">
              <a:solidFill>
                <a:srgbClr val="008892"/>
              </a:solidFill>
              <a:latin typeface="Calibri" panose="020F0502020204030204" pitchFamily="34" charset="0"/>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4340003" y="3413744"/>
            <a:ext cx="3499354" cy="2308324"/>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Programme établi</a:t>
            </a:r>
            <a:endParaRPr lang="en-US" altLang="ja-JP" sz="1800" dirty="0">
              <a:solidFill>
                <a:srgbClr val="008892"/>
              </a:solidFill>
              <a:latin typeface="Calibri"/>
            </a:endParaRPr>
          </a:p>
          <a:p>
            <a:pPr marL="285750" indent="-285750">
              <a:buFont typeface="Wingdings"/>
              <a:buChar char="ü"/>
            </a:pPr>
            <a:r>
              <a:rPr lang="en-US" altLang="ja-JP" sz="1800" dirty="0" err="1">
                <a:solidFill>
                  <a:srgbClr val="008892"/>
                </a:solidFill>
                <a:latin typeface="Calibri"/>
              </a:rPr>
              <a:t>Tâches</a:t>
            </a:r>
            <a:r>
              <a:rPr lang="en-US" altLang="ja-JP" sz="1800" dirty="0">
                <a:solidFill>
                  <a:srgbClr val="008892"/>
                </a:solidFill>
                <a:latin typeface="Calibri"/>
              </a:rPr>
              <a:t> définies</a:t>
            </a:r>
          </a:p>
          <a:p>
            <a:pPr marL="285750" indent="-285750">
              <a:buFont typeface="Wingdings"/>
              <a:buChar char="ü"/>
            </a:pPr>
            <a:r>
              <a:rPr kumimoji="1" lang="en-US" altLang="ja-JP" sz="1800" dirty="0">
                <a:solidFill>
                  <a:srgbClr val="008892"/>
                </a:solidFill>
                <a:latin typeface="Calibri"/>
              </a:rPr>
              <a:t>Processus d'</a:t>
            </a:r>
            <a:r>
              <a:rPr lang="en-US" altLang="ja-JP" sz="1800" dirty="0">
                <a:solidFill>
                  <a:srgbClr val="008892"/>
                </a:solidFill>
                <a:latin typeface="Calibri"/>
              </a:rPr>
              <a:t>analyse et d'approbation</a:t>
            </a:r>
          </a:p>
          <a:p>
            <a:pPr marL="285750" indent="-285750">
              <a:buFont typeface="Wingdings"/>
              <a:buChar char="ü"/>
            </a:pPr>
            <a:r>
              <a:rPr lang="en-US" altLang="ja-JP" sz="1800" dirty="0">
                <a:solidFill>
                  <a:srgbClr val="008892"/>
                </a:solidFill>
                <a:latin typeface="Calibri"/>
              </a:rPr>
              <a:t>Livrables de conformité collectés</a:t>
            </a:r>
          </a:p>
          <a:p>
            <a:pPr marL="285750" indent="-285750">
              <a:buFont typeface="Wingdings"/>
              <a:buChar char="ü"/>
            </a:pPr>
            <a:r>
              <a:rPr lang="en-US" altLang="ja-JP" sz="1800" dirty="0">
                <a:solidFill>
                  <a:srgbClr val="008892"/>
                </a:solidFill>
                <a:latin typeface="Calibri"/>
              </a:rPr>
              <a:t>Politique d'engagement de la communauté</a:t>
            </a:r>
          </a:p>
        </p:txBody>
      </p:sp>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sz="4000" dirty="0" err="1"/>
              <a:t>OpenChain</a:t>
            </a:r>
            <a:r>
              <a:rPr lang="en-CA" sz="4000" dirty="0"/>
              <a:t> </a:t>
            </a:r>
            <a:r>
              <a:rPr lang="en-CA" sz="4000" dirty="0" err="1"/>
              <a:t>permet</a:t>
            </a:r>
            <a:r>
              <a:rPr lang="en-CA" sz="4000" dirty="0"/>
              <a:t> </a:t>
            </a:r>
            <a:r>
              <a:rPr lang="en-CA" sz="4000" dirty="0" err="1"/>
              <a:t>d'obtenir</a:t>
            </a:r>
            <a:r>
              <a:rPr lang="en-CA" sz="4000" dirty="0"/>
              <a:t> des </a:t>
            </a:r>
            <a:r>
              <a:rPr lang="en-CA" sz="4000" dirty="0" err="1"/>
              <a:t>informations</a:t>
            </a:r>
            <a:r>
              <a:rPr lang="en-CA" sz="4000" dirty="0"/>
              <a:t> de </a:t>
            </a:r>
            <a:r>
              <a:rPr lang="en-CA" sz="4000" dirty="0" err="1"/>
              <a:t>conformité</a:t>
            </a:r>
            <a:r>
              <a:rPr lang="en-CA" sz="4000" dirty="0"/>
              <a:t> </a:t>
            </a:r>
            <a:r>
              <a:rPr lang="en-CA" sz="4000" dirty="0" err="1"/>
              <a:t>fiables</a:t>
            </a:r>
            <a:r>
              <a:rPr lang="en-CA" sz="4000" dirty="0"/>
              <a:t> et </a:t>
            </a:r>
            <a:r>
              <a:rPr lang="en-CA" sz="4000" dirty="0" err="1"/>
              <a:t>cohérentes</a:t>
            </a:r>
            <a:r>
              <a:rPr lang="en-CA" sz="4000" dirty="0"/>
              <a:t> dans la </a:t>
            </a:r>
            <a:r>
              <a:rPr lang="en-CA" sz="4000" dirty="0" err="1"/>
              <a:t>chaîne</a:t>
            </a:r>
            <a:r>
              <a:rPr lang="en-CA" sz="4000" dirty="0"/>
              <a:t> </a:t>
            </a:r>
            <a:r>
              <a:rPr lang="en-CA" sz="4000" dirty="0" err="1"/>
              <a:t>d'approvisionnement</a:t>
            </a:r>
            <a:r>
              <a:rPr lang="en-CA" sz="4000" dirty="0"/>
              <a:t>.</a:t>
            </a:r>
          </a:p>
        </p:txBody>
      </p:sp>
      <p:sp>
        <p:nvSpPr>
          <p:cNvPr id="17" name="角丸四角形 8">
            <a:extLst>
              <a:ext uri="{FF2B5EF4-FFF2-40B4-BE49-F238E27FC236}">
                <a16:creationId xmlns:a16="http://schemas.microsoft.com/office/drawing/2014/main" id="{74B191AE-5048-CB46-86D1-6344C7A52C77}"/>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1">
            <a:extLst>
              <a:ext uri="{FF2B5EF4-FFF2-40B4-BE49-F238E27FC236}">
                <a16:creationId xmlns:a16="http://schemas.microsoft.com/office/drawing/2014/main" id="{FC86085E-ACCC-F14D-8AD9-6525E723FF9A}"/>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16">
            <a:extLst>
              <a:ext uri="{FF2B5EF4-FFF2-40B4-BE49-F238E27FC236}">
                <a16:creationId xmlns:a16="http://schemas.microsoft.com/office/drawing/2014/main" id="{25B4EF6E-2178-E44D-B65D-1737E40B6AA9}"/>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en-US" altLang="ja-JP" sz="2000" dirty="0">
                <a:solidFill>
                  <a:srgbClr val="008892"/>
                </a:solidFill>
                <a:latin typeface="Calibri" panose="020F0502020204030204" pitchFamily="34" charset="0"/>
              </a:rPr>
              <a:t>aval</a:t>
            </a:r>
            <a:endParaRPr kumimoji="1" lang="ja-JP" altLang="en-US" sz="2000" dirty="0">
              <a:solidFill>
                <a:srgbClr val="008892"/>
              </a:solidFill>
              <a:latin typeface="Calibri" panose="020F0502020204030204" pitchFamily="34" charset="0"/>
            </a:endParaRPr>
          </a:p>
        </p:txBody>
      </p:sp>
      <p:sp>
        <p:nvSpPr>
          <p:cNvPr id="34" name="右矢印 7">
            <a:extLst>
              <a:ext uri="{FF2B5EF4-FFF2-40B4-BE49-F238E27FC236}">
                <a16:creationId xmlns:a16="http://schemas.microsoft.com/office/drawing/2014/main" id="{F440FDAA-2E34-E543-83BF-34B0DFF3BC54}"/>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18">
            <a:extLst>
              <a:ext uri="{FF2B5EF4-FFF2-40B4-BE49-F238E27FC236}">
                <a16:creationId xmlns:a16="http://schemas.microsoft.com/office/drawing/2014/main" id="{69FED9BF-FA21-2841-8437-1FFAF2B39091}"/>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
            <a:extLst>
              <a:ext uri="{FF2B5EF4-FFF2-40B4-BE49-F238E27FC236}">
                <a16:creationId xmlns:a16="http://schemas.microsoft.com/office/drawing/2014/main" id="{D4D2F027-ADE0-8146-AD17-C86AD07E60A3}"/>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4">
            <a:extLst>
              <a:ext uri="{FF2B5EF4-FFF2-40B4-BE49-F238E27FC236}">
                <a16:creationId xmlns:a16="http://schemas.microsoft.com/office/drawing/2014/main" id="{73C32DEC-3788-8142-816A-7A50DD3C7169}"/>
              </a:ext>
            </a:extLst>
          </p:cNvPr>
          <p:cNvSpPr txBox="1"/>
          <p:nvPr/>
        </p:nvSpPr>
        <p:spPr>
          <a:xfrm>
            <a:off x="1001956" y="22427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amont</a:t>
            </a:r>
            <a:endParaRPr kumimoji="1" lang="ja-JP" altLang="en-US" sz="2000" dirty="0">
              <a:solidFill>
                <a:srgbClr val="008892"/>
              </a:solidFill>
              <a:latin typeface="Calibri" panose="020F0502020204030204" pitchFamily="34" charset="0"/>
            </a:endParaRPr>
          </a:p>
        </p:txBody>
      </p:sp>
      <p:sp>
        <p:nvSpPr>
          <p:cNvPr id="41" name="テキスト ボックス 4">
            <a:extLst>
              <a:ext uri="{FF2B5EF4-FFF2-40B4-BE49-F238E27FC236}">
                <a16:creationId xmlns:a16="http://schemas.microsoft.com/office/drawing/2014/main" id="{5344D569-C0FF-EC4A-947E-E4E167AD8810}"/>
              </a:ext>
            </a:extLst>
          </p:cNvPr>
          <p:cNvSpPr txBox="1"/>
          <p:nvPr/>
        </p:nvSpPr>
        <p:spPr>
          <a:xfrm>
            <a:off x="4529627" y="3005107"/>
            <a:ext cx="2977856"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Conformité open source...</a:t>
            </a:r>
            <a:endParaRPr kumimoji="1" lang="ja-JP" altLang="en-US" sz="2000" dirty="0">
              <a:solidFill>
                <a:srgbClr val="008892"/>
              </a:solidFill>
              <a:latin typeface="Calibri" panose="020F0502020204030204" pitchFamily="34" charset="0"/>
            </a:endParaRPr>
          </a:p>
        </p:txBody>
      </p:sp>
    </p:spTree>
    <p:extLst>
      <p:ext uri="{BB962C8B-B14F-4D97-AF65-F5344CB8AC3E}">
        <p14:creationId xmlns:p14="http://schemas.microsoft.com/office/powerpoint/2010/main" val="3968844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97380254-CCA7-EF48-BFD6-455F04BD38AE}"/>
              </a:ext>
            </a:extLst>
          </p:cNvPr>
          <p:cNvPicPr>
            <a:picLocks noChangeAspect="1"/>
          </p:cNvPicPr>
          <p:nvPr/>
        </p:nvPicPr>
        <p:blipFill>
          <a:blip r:embed="rId3"/>
          <a:stretch>
            <a:fillRect/>
          </a:stretch>
        </p:blipFill>
        <p:spPr>
          <a:xfrm>
            <a:off x="520700" y="171450"/>
            <a:ext cx="11150600" cy="6515100"/>
          </a:xfrm>
          <a:prstGeom prst="rect">
            <a:avLst/>
          </a:prstGeom>
        </p:spPr>
      </p:pic>
      <p:sp>
        <p:nvSpPr>
          <p:cNvPr id="2" name="Rectangle 1">
            <a:extLst>
              <a:ext uri="{FF2B5EF4-FFF2-40B4-BE49-F238E27FC236}">
                <a16:creationId xmlns:a16="http://schemas.microsoft.com/office/drawing/2014/main" id="{FC4CD7D9-9DBB-8349-B4ED-F519C214E209}"/>
              </a:ext>
            </a:extLst>
          </p:cNvPr>
          <p:cNvSpPr/>
          <p:nvPr/>
        </p:nvSpPr>
        <p:spPr>
          <a:xfrm>
            <a:off x="342900" y="1049482"/>
            <a:ext cx="11710555" cy="4769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pic>
        <p:nvPicPr>
          <p:cNvPr id="6" name="Picture 5" descr="Logo, company name  Description automatically generated">
            <a:extLst>
              <a:ext uri="{FF2B5EF4-FFF2-40B4-BE49-F238E27FC236}">
                <a16:creationId xmlns:a16="http://schemas.microsoft.com/office/drawing/2014/main" id="{7C995F2C-0C33-4745-B34F-F4B303A139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8159" y="961159"/>
            <a:ext cx="4935682" cy="4935682"/>
          </a:xfrm>
          <a:prstGeom prst="rect">
            <a:avLst/>
          </a:prstGeom>
        </p:spPr>
      </p:pic>
      <p:sp>
        <p:nvSpPr>
          <p:cNvPr id="3" name="TextBox 2">
            <a:extLst>
              <a:ext uri="{FF2B5EF4-FFF2-40B4-BE49-F238E27FC236}">
                <a16:creationId xmlns:a16="http://schemas.microsoft.com/office/drawing/2014/main" id="{AD37B466-AFA1-2048-917E-A4F374F49AA1}"/>
              </a:ext>
            </a:extLst>
          </p:cNvPr>
          <p:cNvSpPr txBox="1"/>
          <p:nvPr/>
        </p:nvSpPr>
        <p:spPr>
          <a:xfrm>
            <a:off x="2343956" y="229756"/>
            <a:ext cx="7790972" cy="584775"/>
          </a:xfrm>
          <a:prstGeom prst="rect">
            <a:avLst/>
          </a:prstGeom>
          <a:solidFill>
            <a:schemeClr val="lt1"/>
          </a:solidFill>
        </p:spPr>
        <p:txBody>
          <a:bodyPr wrap="square" rtlCol="0">
            <a:spAutoFit/>
          </a:bodyPr>
          <a:lstStyle/>
          <a:p>
            <a:pPr algn="ctr"/>
            <a:r>
              <a:rPr lang="fr-FR" sz="3200" b="1" dirty="0"/>
              <a:t>Un logo simple, une signification forte</a:t>
            </a:r>
          </a:p>
        </p:txBody>
      </p:sp>
    </p:spTree>
    <p:extLst>
      <p:ext uri="{BB962C8B-B14F-4D97-AF65-F5344CB8AC3E}">
        <p14:creationId xmlns:p14="http://schemas.microsoft.com/office/powerpoint/2010/main" val="194884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5</a:t>
            </a:fld>
            <a:endParaRPr sz="1200" b="0" i="0" u="none" strike="noStrike" cap="none" dirty="0">
              <a:solidFill>
                <a:srgbClr val="898989"/>
              </a:solidFill>
              <a:latin typeface="Calibri"/>
              <a:ea typeface="Calibri"/>
              <a:cs typeface="Calibri"/>
              <a:sym typeface="Calibri"/>
            </a:endParaRPr>
          </a:p>
        </p:txBody>
      </p:sp>
      <p:pic>
        <p:nvPicPr>
          <p:cNvPr id="6" name="Picture 5" descr="Text  Description automatically generated">
            <a:extLst>
              <a:ext uri="{FF2B5EF4-FFF2-40B4-BE49-F238E27FC236}">
                <a16:creationId xmlns:a16="http://schemas.microsoft.com/office/drawing/2014/main" id="{35554C9D-813C-6C41-8B18-06CFB49198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963" y="109220"/>
            <a:ext cx="10910073" cy="6618777"/>
          </a:xfrm>
          <a:prstGeom prst="rect">
            <a:avLst/>
          </a:prstGeom>
        </p:spPr>
      </p:pic>
      <p:sp>
        <p:nvSpPr>
          <p:cNvPr id="4" name="TextBox 3">
            <a:extLst>
              <a:ext uri="{FF2B5EF4-FFF2-40B4-BE49-F238E27FC236}">
                <a16:creationId xmlns:a16="http://schemas.microsoft.com/office/drawing/2014/main" id="{CE27BD42-410A-1543-94A4-08335F4A46D8}"/>
              </a:ext>
            </a:extLst>
          </p:cNvPr>
          <p:cNvSpPr txBox="1"/>
          <p:nvPr/>
        </p:nvSpPr>
        <p:spPr>
          <a:xfrm>
            <a:off x="1272861" y="109220"/>
            <a:ext cx="9646276" cy="523220"/>
          </a:xfrm>
          <a:prstGeom prst="rect">
            <a:avLst/>
          </a:prstGeom>
          <a:solidFill>
            <a:schemeClr val="lt1"/>
          </a:solidFill>
        </p:spPr>
        <p:txBody>
          <a:bodyPr wrap="square" rtlCol="0">
            <a:spAutoFit/>
          </a:bodyPr>
          <a:lstStyle/>
          <a:p>
            <a:pPr algn="ctr"/>
            <a:r>
              <a:rPr lang="fr-FR" sz="2800" b="1" dirty="0"/>
              <a:t>Un travail rendu possible par nos membres Platine</a:t>
            </a:r>
          </a:p>
        </p:txBody>
      </p:sp>
    </p:spTree>
    <p:extLst>
      <p:ext uri="{BB962C8B-B14F-4D97-AF65-F5344CB8AC3E}">
        <p14:creationId xmlns:p14="http://schemas.microsoft.com/office/powerpoint/2010/main" val="413196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6</a:t>
            </a:fld>
            <a:endParaRPr lang="en-US" b="0" i="0" u="none" strike="noStrike" kern="1200" cap="none">
              <a:solidFill>
                <a:srgbClr val="FFFFFF"/>
              </a:solidFill>
              <a:latin typeface="+mn-lt"/>
              <a:ea typeface="+mn-ea"/>
              <a:cs typeface="+mn-cs"/>
              <a:sym typeface="Calibri"/>
            </a:endParaRPr>
          </a:p>
        </p:txBody>
      </p:sp>
      <p:pic>
        <p:nvPicPr>
          <p:cNvPr id="5" name="Picture 4" descr="A picture containing graphical user interface  Description automatically generated">
            <a:extLst>
              <a:ext uri="{FF2B5EF4-FFF2-40B4-BE49-F238E27FC236}">
                <a16:creationId xmlns:a16="http://schemas.microsoft.com/office/drawing/2014/main" id="{7009F0C5-CC2B-954A-9D11-A7D027340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69773"/>
            <a:ext cx="12192000" cy="6118453"/>
          </a:xfrm>
          <a:prstGeom prst="rect">
            <a:avLst/>
          </a:prstGeom>
        </p:spPr>
      </p:pic>
      <p:sp>
        <p:nvSpPr>
          <p:cNvPr id="4" name="TextBox 3">
            <a:extLst>
              <a:ext uri="{FF2B5EF4-FFF2-40B4-BE49-F238E27FC236}">
                <a16:creationId xmlns:a16="http://schemas.microsoft.com/office/drawing/2014/main" id="{CA0BC074-88CC-4B41-B04F-DA8BEDF0A0FD}"/>
              </a:ext>
            </a:extLst>
          </p:cNvPr>
          <p:cNvSpPr txBox="1"/>
          <p:nvPr/>
        </p:nvSpPr>
        <p:spPr>
          <a:xfrm>
            <a:off x="1094704" y="549910"/>
            <a:ext cx="10032642" cy="461665"/>
          </a:xfrm>
          <a:prstGeom prst="rect">
            <a:avLst/>
          </a:prstGeom>
          <a:solidFill>
            <a:schemeClr val="lt1"/>
          </a:solidFill>
        </p:spPr>
        <p:txBody>
          <a:bodyPr wrap="square" rtlCol="0">
            <a:spAutoFit/>
          </a:bodyPr>
          <a:lstStyle/>
          <a:p>
            <a:pPr algn="ctr"/>
            <a:r>
              <a:rPr lang="fr-FR" sz="2400" b="1" dirty="0" err="1"/>
              <a:t>Programmes ISO/IEC 5230 ou équivalent annoncés publiquement</a:t>
            </a:r>
          </a:p>
        </p:txBody>
      </p:sp>
    </p:spTree>
    <p:extLst>
      <p:ext uri="{BB962C8B-B14F-4D97-AF65-F5344CB8AC3E}">
        <p14:creationId xmlns:p14="http://schemas.microsoft.com/office/powerpoint/2010/main" val="305178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7</a:t>
            </a:fld>
            <a:endParaRPr lang="en-US" b="0" i="0" u="none" strike="noStrike" kern="1200" cap="none">
              <a:solidFill>
                <a:srgbClr val="FFFFFF"/>
              </a:solidFill>
              <a:latin typeface="+mn-lt"/>
              <a:ea typeface="+mn-ea"/>
              <a:cs typeface="+mn-cs"/>
              <a:sym typeface="Calibri"/>
            </a:endParaRPr>
          </a:p>
        </p:txBody>
      </p:sp>
      <p:pic>
        <p:nvPicPr>
          <p:cNvPr id="4" name="Picture 3" descr="Graphical user interface, application  Description automatically generated">
            <a:extLst>
              <a:ext uri="{FF2B5EF4-FFF2-40B4-BE49-F238E27FC236}">
                <a16:creationId xmlns:a16="http://schemas.microsoft.com/office/drawing/2014/main" id="{5A707842-43DB-0C48-AC42-ADF4F874BB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33500"/>
            <a:ext cx="12192000" cy="4191000"/>
          </a:xfrm>
          <a:prstGeom prst="rect">
            <a:avLst/>
          </a:prstGeom>
        </p:spPr>
      </p:pic>
      <p:sp>
        <p:nvSpPr>
          <p:cNvPr id="5" name="TextBox 4">
            <a:extLst>
              <a:ext uri="{FF2B5EF4-FFF2-40B4-BE49-F238E27FC236}">
                <a16:creationId xmlns:a16="http://schemas.microsoft.com/office/drawing/2014/main" id="{795B4A65-22E1-2043-87D8-5A8EE44C85DF}"/>
              </a:ext>
            </a:extLst>
          </p:cNvPr>
          <p:cNvSpPr txBox="1"/>
          <p:nvPr/>
        </p:nvSpPr>
        <p:spPr>
          <a:xfrm>
            <a:off x="1030309" y="1358342"/>
            <a:ext cx="10032642" cy="461665"/>
          </a:xfrm>
          <a:prstGeom prst="rect">
            <a:avLst/>
          </a:prstGeom>
          <a:solidFill>
            <a:schemeClr val="lt1"/>
          </a:solidFill>
        </p:spPr>
        <p:txBody>
          <a:bodyPr wrap="square" rtlCol="0">
            <a:spAutoFit/>
          </a:bodyPr>
          <a:lstStyle/>
          <a:p>
            <a:pPr algn="ctr"/>
            <a:r>
              <a:rPr lang="fr-FR" sz="2400" b="1" dirty="0" err="1"/>
              <a:t>Programmes OpenChain Generation 1 annoncés publiquement</a:t>
            </a:r>
          </a:p>
        </p:txBody>
      </p:sp>
    </p:spTree>
    <p:extLst>
      <p:ext uri="{BB962C8B-B14F-4D97-AF65-F5344CB8AC3E}">
        <p14:creationId xmlns:p14="http://schemas.microsoft.com/office/powerpoint/2010/main" val="3070428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Text Placeholder 2">
            <a:extLst>
              <a:ext uri="{FF2B5EF4-FFF2-40B4-BE49-F238E27FC236}">
                <a16:creationId xmlns:a16="http://schemas.microsoft.com/office/drawing/2014/main" id="{00876C9F-ECA3-3149-B570-E09972799663}"/>
              </a:ext>
            </a:extLst>
          </p:cNvPr>
          <p:cNvSpPr>
            <a:spLocks noGrp="1"/>
          </p:cNvSpPr>
          <p:nvPr>
            <p:ph type="body" idx="1"/>
          </p:nvPr>
        </p:nvSpPr>
        <p:spPr>
          <a:xfrm>
            <a:off x="838201" y="1386712"/>
            <a:ext cx="5105400" cy="5105527"/>
          </a:xfrm>
        </p:spPr>
        <p:txBody>
          <a:bodyPr/>
          <a:lstStyle/>
          <a:p>
            <a:r>
              <a:rPr lang="en-JP" sz="2400" dirty="0"/>
              <a:t>Liste de diffusion mondiale</a:t>
            </a:r>
          </a:p>
          <a:p>
            <a:r>
              <a:rPr lang="en-JP" sz="2400" dirty="0"/>
              <a:t>GitHub, global</a:t>
            </a:r>
          </a:p>
          <a:p>
            <a:r>
              <a:rPr lang="en-JP" sz="2400" dirty="0"/>
              <a:t>Automobile, global</a:t>
            </a:r>
          </a:p>
          <a:p>
            <a:r>
              <a:rPr lang="en-JP" sz="2400" dirty="0"/>
              <a:t>Formation, global</a:t>
            </a:r>
          </a:p>
          <a:p>
            <a:r>
              <a:rPr lang="en-JP" sz="2400" dirty="0"/>
              <a:t>Outillage de référence, global</a:t>
            </a:r>
          </a:p>
        </p:txBody>
      </p:sp>
      <p:sp>
        <p:nvSpPr>
          <p:cNvPr id="8" name="Google Shape;285;p35">
            <a:extLst>
              <a:ext uri="{FF2B5EF4-FFF2-40B4-BE49-F238E27FC236}">
                <a16:creationId xmlns:a16="http://schemas.microsoft.com/office/drawing/2014/main" id="{C80C38B8-A524-4744-800C-857CCB5C092A}"/>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dirty="0"/>
              <a:t>Communautés globales et locales</a:t>
            </a:r>
            <a:endParaRPr lang="en-CA" dirty="0"/>
          </a:p>
        </p:txBody>
      </p:sp>
      <p:sp>
        <p:nvSpPr>
          <p:cNvPr id="4" name="Text Placeholder 2">
            <a:extLst>
              <a:ext uri="{FF2B5EF4-FFF2-40B4-BE49-F238E27FC236}">
                <a16:creationId xmlns:a16="http://schemas.microsoft.com/office/drawing/2014/main" id="{2D8779A5-5BF8-8C46-B058-B632D0C3D3DA}"/>
              </a:ext>
            </a:extLst>
          </p:cNvPr>
          <p:cNvSpPr txBox="1">
            <a:spLocks/>
          </p:cNvSpPr>
          <p:nvPr/>
        </p:nvSpPr>
        <p:spPr>
          <a:xfrm>
            <a:off x="6096000" y="1387969"/>
            <a:ext cx="5105400" cy="510552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JP" sz="2400" dirty="0"/>
              <a:t>Groupe de travail Chine</a:t>
            </a:r>
          </a:p>
          <a:p>
            <a:r>
              <a:rPr lang="en-JP" sz="2400" dirty="0"/>
              <a:t>Groupe de travail Allemagne</a:t>
            </a:r>
          </a:p>
          <a:p>
            <a:r>
              <a:rPr lang="en-JP" sz="2400" dirty="0"/>
              <a:t>Groupe de travail Inde</a:t>
            </a:r>
          </a:p>
          <a:p>
            <a:r>
              <a:rPr lang="en-JP" sz="2400" dirty="0"/>
              <a:t>Groupe de travail Japon</a:t>
            </a:r>
          </a:p>
          <a:p>
            <a:r>
              <a:rPr lang="en-JP" sz="2400" dirty="0"/>
              <a:t>Groupe de travail Corée</a:t>
            </a:r>
          </a:p>
          <a:p>
            <a:r>
              <a:rPr lang="en-JP" sz="2400" dirty="0"/>
              <a:t>Groupe de travail Taïwan</a:t>
            </a:r>
          </a:p>
          <a:p>
            <a:r>
              <a:rPr lang="en-JP" sz="2400" dirty="0"/>
              <a:t>Groupe de travail Royaume-Uni</a:t>
            </a:r>
          </a:p>
          <a:p>
            <a:r>
              <a:rPr lang="en-JP" sz="2400" dirty="0"/>
              <a:t>Groupe de travail USA</a:t>
            </a:r>
          </a:p>
        </p:txBody>
      </p:sp>
    </p:spTree>
    <p:extLst>
      <p:ext uri="{BB962C8B-B14F-4D97-AF65-F5344CB8AC3E}">
        <p14:creationId xmlns:p14="http://schemas.microsoft.com/office/powerpoint/2010/main" val="35340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4" name="Picture 3" descr="Graphical user interface, website  Description automatically generated">
            <a:extLst>
              <a:ext uri="{FF2B5EF4-FFF2-40B4-BE49-F238E27FC236}">
                <a16:creationId xmlns:a16="http://schemas.microsoft.com/office/drawing/2014/main" id="{24371F3D-DCEF-C94B-8BC7-40A4384909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579" y="0"/>
            <a:ext cx="9886842" cy="6724963"/>
          </a:xfrm>
          <a:prstGeom prst="rect">
            <a:avLst/>
          </a:prstGeom>
        </p:spPr>
      </p:pic>
      <p:sp>
        <p:nvSpPr>
          <p:cNvPr id="3" name="TextBox 2">
            <a:extLst>
              <a:ext uri="{FF2B5EF4-FFF2-40B4-BE49-F238E27FC236}">
                <a16:creationId xmlns:a16="http://schemas.microsoft.com/office/drawing/2014/main" id="{0F222336-A61D-C64A-8BE2-07C941E103FC}"/>
              </a:ext>
            </a:extLst>
          </p:cNvPr>
          <p:cNvSpPr txBox="1"/>
          <p:nvPr/>
        </p:nvSpPr>
        <p:spPr>
          <a:xfrm>
            <a:off x="1030309" y="75213"/>
            <a:ext cx="10032642" cy="584775"/>
          </a:xfrm>
          <a:prstGeom prst="rect">
            <a:avLst/>
          </a:prstGeom>
          <a:solidFill>
            <a:schemeClr val="lt1"/>
          </a:solidFill>
        </p:spPr>
        <p:txBody>
          <a:bodyPr wrap="square" rtlCol="0">
            <a:spAutoFit/>
          </a:bodyPr>
          <a:lstStyle/>
          <a:p>
            <a:pPr algn="ctr"/>
            <a:r>
              <a:rPr lang="fr-FR" sz="3200" dirty="0" err="1"/>
              <a:t>Questionnaire d'auto-certification OpenChain</a:t>
            </a:r>
          </a:p>
        </p:txBody>
      </p:sp>
    </p:spTree>
    <p:extLst>
      <p:ext uri="{BB962C8B-B14F-4D97-AF65-F5344CB8AC3E}">
        <p14:creationId xmlns:p14="http://schemas.microsoft.com/office/powerpoint/2010/main" val="12806847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3096</TotalTime>
  <Words>1500</Words>
  <Application>Microsoft Macintosh PowerPoint</Application>
  <PresentationFormat>Widescreen</PresentationFormat>
  <Paragraphs>107</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Comment fonctionne OpenChain ISO 5230</vt:lpstr>
      <vt:lpstr>La norme OpenChain ISO 5230 définit les exigences fondamentales d’un programme de conformité de qualité aux licences open source. Le projet OpenChain développe cette norme.  Notre vision est une chaîne d'approvisionnement où l'open source est livré avec des informations de conformité fiables et cohérentes.  Notre mission est d'établir des exigences pour que les participants à la chaîne d'approvisionnement logicielle parviennent à une gestion efficace de l'open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Matériel de référence complet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auto-certification  évaluation indépendante de la conformité  et  certification par tierce partie</vt:lpstr>
      <vt:lpstr>PowerPoint Presentation</vt:lpstr>
      <vt:lpstr>L'auto-certification est au cœur de la norme industrielle OpenChain. Les entreprises peuvent accéder à une série de questions en oui/non pour déterminer si elles ont mis en œuvre les exigences clés d'un programme de conformité open source de qualité. Ces questions peuvent être trouvées ici :  https://certification.openchainproject.org</vt:lpstr>
      <vt:lpstr>On parle d'évaluation indépendante de la conformité lorsqu'une partie indépendante, telle qu'un cabinet juridique, un cabinet de consultants ou de comptables, examine le résultat d'une auto-évaluation OpenChain et indique si elle considère ce résultat comme complet.</vt:lpstr>
      <vt:lpstr>Une certification par tierce partie est un processus par lequel un organisme de certification guide une entreprise à travers un processus de conformité à la norme OpenChain ISO 5230. L'organisme de certification délivre ensuite un certificat officiel de conformité. Cette activité correspond précisément aux formes de certification par tierce partie observées dans les domaines de l'automobile, des infrastructures, autres domaines similaires et normes ISO. </vt:lpstr>
      <vt:lpstr>Pour commencer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Helary Jean-Christophe</cp:lastModifiedBy>
  <cp:revision>150</cp:revision>
  <cp:lastPrinted>2021-05-19T08:34:51Z</cp:lastPrinted>
  <dcterms:created xsi:type="dcterms:W3CDTF">2019-04-09T08:37:53Z</dcterms:created>
  <dcterms:modified xsi:type="dcterms:W3CDTF">2021-05-19T09:01:05Z</dcterms:modified>
</cp:coreProperties>
</file>